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9"/>
  </p:notesMasterIdLst>
  <p:sldIdLst>
    <p:sldId id="256" r:id="rId5"/>
    <p:sldId id="345" r:id="rId6"/>
    <p:sldId id="346" r:id="rId7"/>
    <p:sldId id="290" r:id="rId8"/>
    <p:sldId id="291" r:id="rId9"/>
    <p:sldId id="292" r:id="rId10"/>
    <p:sldId id="293" r:id="rId11"/>
    <p:sldId id="342"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47"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9DE96-4BEE-41A2-9AF5-0CDAA8732449}" v="10" dt="2019-04-09T00:14:38.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8072" autoAdjust="0"/>
  </p:normalViewPr>
  <p:slideViewPr>
    <p:cSldViewPr snapToGrid="0">
      <p:cViewPr varScale="1">
        <p:scale>
          <a:sx n="80" d="100"/>
          <a:sy n="80" d="100"/>
        </p:scale>
        <p:origin x="1029"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B" userId="178e85d8b7fd11c5" providerId="LiveId" clId="{6F19DE96-4BEE-41A2-9AF5-0CDAA8732449}"/>
    <pc:docChg chg="undo redo custSel addSld delSld modSld">
      <pc:chgData name="Greg B" userId="178e85d8b7fd11c5" providerId="LiveId" clId="{6F19DE96-4BEE-41A2-9AF5-0CDAA8732449}" dt="2019-04-09T00:14:46.895" v="248" actId="113"/>
      <pc:docMkLst>
        <pc:docMk/>
      </pc:docMkLst>
      <pc:sldChg chg="addSp delSp modSp">
        <pc:chgData name="Greg B" userId="178e85d8b7fd11c5" providerId="LiveId" clId="{6F19DE96-4BEE-41A2-9AF5-0CDAA8732449}" dt="2019-04-09T00:14:46.895" v="248" actId="113"/>
        <pc:sldMkLst>
          <pc:docMk/>
          <pc:sldMk cId="186258250" sldId="338"/>
        </pc:sldMkLst>
        <pc:spChg chg="mod">
          <ac:chgData name="Greg B" userId="178e85d8b7fd11c5" providerId="LiveId" clId="{6F19DE96-4BEE-41A2-9AF5-0CDAA8732449}" dt="2019-04-09T00:13:36.506" v="230" actId="20577"/>
          <ac:spMkLst>
            <pc:docMk/>
            <pc:sldMk cId="186258250" sldId="338"/>
            <ac:spMk id="2" creationId="{00000000-0000-0000-0000-000000000000}"/>
          </ac:spMkLst>
        </pc:spChg>
        <pc:spChg chg="mod">
          <ac:chgData name="Greg B" userId="178e85d8b7fd11c5" providerId="LiveId" clId="{6F19DE96-4BEE-41A2-9AF5-0CDAA8732449}" dt="2019-04-09T00:14:46.895" v="248" actId="113"/>
          <ac:spMkLst>
            <pc:docMk/>
            <pc:sldMk cId="186258250" sldId="338"/>
            <ac:spMk id="3" creationId="{00000000-0000-0000-0000-000000000000}"/>
          </ac:spMkLst>
        </pc:spChg>
        <pc:spChg chg="add del mod">
          <ac:chgData name="Greg B" userId="178e85d8b7fd11c5" providerId="LiveId" clId="{6F19DE96-4BEE-41A2-9AF5-0CDAA8732449}" dt="2019-04-09T00:13:29.652" v="225"/>
          <ac:spMkLst>
            <pc:docMk/>
            <pc:sldMk cId="186258250" sldId="338"/>
            <ac:spMk id="4" creationId="{D59939C4-9AFD-4EBF-A199-3EAE00338907}"/>
          </ac:spMkLst>
        </pc:spChg>
      </pc:sldChg>
      <pc:sldChg chg="modSp del">
        <pc:chgData name="Greg B" userId="178e85d8b7fd11c5" providerId="LiveId" clId="{6F19DE96-4BEE-41A2-9AF5-0CDAA8732449}" dt="2019-04-09T00:13:41.314" v="231" actId="2696"/>
        <pc:sldMkLst>
          <pc:docMk/>
          <pc:sldMk cId="715944360" sldId="344"/>
        </pc:sldMkLst>
        <pc:spChg chg="mod">
          <ac:chgData name="Greg B" userId="178e85d8b7fd11c5" providerId="LiveId" clId="{6F19DE96-4BEE-41A2-9AF5-0CDAA8732449}" dt="2019-04-09T00:13:02.985" v="204" actId="20577"/>
          <ac:spMkLst>
            <pc:docMk/>
            <pc:sldMk cId="715944360" sldId="344"/>
            <ac:spMk id="5" creationId="{00000000-0000-0000-0000-000000000000}"/>
          </ac:spMkLst>
        </pc:spChg>
      </pc:sldChg>
      <pc:sldChg chg="modSp add">
        <pc:chgData name="Greg B" userId="178e85d8b7fd11c5" providerId="LiveId" clId="{6F19DE96-4BEE-41A2-9AF5-0CDAA8732449}" dt="2019-04-09T00:11:34.172" v="174" actId="404"/>
        <pc:sldMkLst>
          <pc:docMk/>
          <pc:sldMk cId="2267915912" sldId="347"/>
        </pc:sldMkLst>
        <pc:spChg chg="mod">
          <ac:chgData name="Greg B" userId="178e85d8b7fd11c5" providerId="LiveId" clId="{6F19DE96-4BEE-41A2-9AF5-0CDAA8732449}" dt="2019-04-09T00:10:09.858" v="86" actId="20577"/>
          <ac:spMkLst>
            <pc:docMk/>
            <pc:sldMk cId="2267915912" sldId="347"/>
            <ac:spMk id="2" creationId="{9A5F62B6-931B-4774-A172-735F50E93607}"/>
          </ac:spMkLst>
        </pc:spChg>
        <pc:spChg chg="mod">
          <ac:chgData name="Greg B" userId="178e85d8b7fd11c5" providerId="LiveId" clId="{6F19DE96-4BEE-41A2-9AF5-0CDAA8732449}" dt="2019-04-09T00:11:34.172" v="174" actId="404"/>
          <ac:spMkLst>
            <pc:docMk/>
            <pc:sldMk cId="2267915912" sldId="347"/>
            <ac:spMk id="3" creationId="{2B69D1BC-9141-42CB-9BD0-AC9BDD176B9E}"/>
          </ac:spMkLst>
        </pc:spChg>
      </pc:sldChg>
      <pc:sldMasterChg chg="delSldLayout">
        <pc:chgData name="Greg B" userId="178e85d8b7fd11c5" providerId="LiveId" clId="{6F19DE96-4BEE-41A2-9AF5-0CDAA8732449}" dt="2019-04-09T00:13:41.316" v="232" actId="2696"/>
        <pc:sldMasterMkLst>
          <pc:docMk/>
          <pc:sldMasterMk cId="2432708544" sldId="2147483648"/>
        </pc:sldMasterMkLst>
        <pc:sldLayoutChg chg="del">
          <pc:chgData name="Greg B" userId="178e85d8b7fd11c5" providerId="LiveId" clId="{6F19DE96-4BEE-41A2-9AF5-0CDAA8732449}" dt="2019-04-09T00:13:41.316" v="232" actId="2696"/>
          <pc:sldLayoutMkLst>
            <pc:docMk/>
            <pc:sldMasterMk cId="2432708544" sldId="2147483648"/>
            <pc:sldLayoutMk cId="980247236" sldId="2147483675"/>
          </pc:sldLayoutMkLst>
        </pc:sldLayoutChg>
      </pc:sldMasterChg>
    </pc:docChg>
  </pc:docChgLst>
  <pc:docChgLst>
    <pc:chgData name="Greg B" userId="178e85d8b7fd11c5" providerId="LiveId" clId="{C90B13A4-63DE-4809-AAF8-1252C80B7614}"/>
    <pc:docChg chg="custSel modSld modMainMaster">
      <pc:chgData name="Greg B" userId="178e85d8b7fd11c5" providerId="LiveId" clId="{C90B13A4-63DE-4809-AAF8-1252C80B7614}" dt="2019-02-25T19:57:46.700" v="29" actId="5793"/>
      <pc:docMkLst>
        <pc:docMk/>
      </pc:docMkLst>
      <pc:sldChg chg="addSp modSp">
        <pc:chgData name="Greg B" userId="178e85d8b7fd11c5" providerId="LiveId" clId="{C90B13A4-63DE-4809-AAF8-1252C80B7614}" dt="2019-02-25T19:57:46.700" v="29" actId="5793"/>
        <pc:sldMkLst>
          <pc:docMk/>
          <pc:sldMk cId="2062610027" sldId="256"/>
        </pc:sldMkLst>
        <pc:spChg chg="add mod">
          <ac:chgData name="Greg B" userId="178e85d8b7fd11c5" providerId="LiveId" clId="{C90B13A4-63DE-4809-AAF8-1252C80B7614}" dt="2019-02-25T19:57:46.700" v="29" actId="5793"/>
          <ac:spMkLst>
            <pc:docMk/>
            <pc:sldMk cId="2062610027" sldId="256"/>
            <ac:spMk id="2" creationId="{BDB0B0C1-C1EA-480D-B27A-6445C888763F}"/>
          </ac:spMkLst>
        </pc:spChg>
      </pc:sldChg>
      <pc:sldMasterChg chg="delSldLayout modSldLayout">
        <pc:chgData name="Greg B" userId="178e85d8b7fd11c5" providerId="LiveId" clId="{C90B13A4-63DE-4809-AAF8-1252C80B7614}" dt="2019-02-19T15:11:51.786" v="14" actId="2696"/>
        <pc:sldMasterMkLst>
          <pc:docMk/>
          <pc:sldMasterMk cId="2432708544" sldId="2147483648"/>
        </pc:sldMasterMkLst>
        <pc:sldLayoutChg chg="del">
          <pc:chgData name="Greg B" userId="178e85d8b7fd11c5" providerId="LiveId" clId="{C90B13A4-63DE-4809-AAF8-1252C80B7614}" dt="2019-02-19T15:11:51.079" v="13" actId="2696"/>
          <pc:sldLayoutMkLst>
            <pc:docMk/>
            <pc:sldMasterMk cId="2432708544" sldId="2147483648"/>
            <pc:sldLayoutMk cId="3134315130" sldId="2147483652"/>
          </pc:sldLayoutMkLst>
        </pc:sldLayoutChg>
        <pc:sldLayoutChg chg="del">
          <pc:chgData name="Greg B" userId="178e85d8b7fd11c5" providerId="LiveId" clId="{C90B13A4-63DE-4809-AAF8-1252C80B7614}" dt="2019-02-19T15:11:50.347" v="12" actId="2696"/>
          <pc:sldLayoutMkLst>
            <pc:docMk/>
            <pc:sldMasterMk cId="2432708544" sldId="2147483648"/>
            <pc:sldLayoutMk cId="3258567257" sldId="2147483653"/>
          </pc:sldLayoutMkLst>
        </pc:sldLayoutChg>
        <pc:sldLayoutChg chg="del">
          <pc:chgData name="Greg B" userId="178e85d8b7fd11c5" providerId="LiveId" clId="{C90B13A4-63DE-4809-AAF8-1252C80B7614}" dt="2019-02-19T15:11:49.714" v="11" actId="2696"/>
          <pc:sldLayoutMkLst>
            <pc:docMk/>
            <pc:sldMasterMk cId="2432708544" sldId="2147483648"/>
            <pc:sldLayoutMk cId="3909192026" sldId="2147483654"/>
          </pc:sldLayoutMkLst>
        </pc:sldLayoutChg>
        <pc:sldLayoutChg chg="del">
          <pc:chgData name="Greg B" userId="178e85d8b7fd11c5" providerId="LiveId" clId="{C90B13A4-63DE-4809-AAF8-1252C80B7614}" dt="2019-02-19T15:11:49.051" v="10" actId="2696"/>
          <pc:sldLayoutMkLst>
            <pc:docMk/>
            <pc:sldMasterMk cId="2432708544" sldId="2147483648"/>
            <pc:sldLayoutMk cId="3835151950" sldId="2147483655"/>
          </pc:sldLayoutMkLst>
        </pc:sldLayoutChg>
        <pc:sldLayoutChg chg="del">
          <pc:chgData name="Greg B" userId="178e85d8b7fd11c5" providerId="LiveId" clId="{C90B13A4-63DE-4809-AAF8-1252C80B7614}" dt="2019-02-19T15:11:45.681" v="5" actId="2696"/>
          <pc:sldLayoutMkLst>
            <pc:docMk/>
            <pc:sldMasterMk cId="2432708544" sldId="2147483648"/>
            <pc:sldLayoutMk cId="1135757348" sldId="2147483656"/>
          </pc:sldLayoutMkLst>
        </pc:sldLayoutChg>
        <pc:sldLayoutChg chg="del">
          <pc:chgData name="Greg B" userId="178e85d8b7fd11c5" providerId="LiveId" clId="{C90B13A4-63DE-4809-AAF8-1252C80B7614}" dt="2019-02-19T15:11:44.898" v="4" actId="2696"/>
          <pc:sldLayoutMkLst>
            <pc:docMk/>
            <pc:sldMasterMk cId="2432708544" sldId="2147483648"/>
            <pc:sldLayoutMk cId="4132168479" sldId="2147483657"/>
          </pc:sldLayoutMkLst>
        </pc:sldLayoutChg>
        <pc:sldLayoutChg chg="del">
          <pc:chgData name="Greg B" userId="178e85d8b7fd11c5" providerId="LiveId" clId="{C90B13A4-63DE-4809-AAF8-1252C80B7614}" dt="2019-02-19T15:11:44.232" v="3" actId="2696"/>
          <pc:sldLayoutMkLst>
            <pc:docMk/>
            <pc:sldMasterMk cId="2432708544" sldId="2147483648"/>
            <pc:sldLayoutMk cId="196808023" sldId="2147483658"/>
          </pc:sldLayoutMkLst>
        </pc:sldLayoutChg>
        <pc:sldLayoutChg chg="del">
          <pc:chgData name="Greg B" userId="178e85d8b7fd11c5" providerId="LiveId" clId="{C90B13A4-63DE-4809-AAF8-1252C80B7614}" dt="2019-02-19T15:11:43.321" v="2" actId="2696"/>
          <pc:sldLayoutMkLst>
            <pc:docMk/>
            <pc:sldMasterMk cId="2432708544" sldId="2147483648"/>
            <pc:sldLayoutMk cId="4250084366" sldId="2147483659"/>
          </pc:sldLayoutMkLst>
        </pc:sldLayoutChg>
        <pc:sldLayoutChg chg="del">
          <pc:chgData name="Greg B" userId="178e85d8b7fd11c5" providerId="LiveId" clId="{C90B13A4-63DE-4809-AAF8-1252C80B7614}" dt="2019-02-19T15:11:51.786" v="14" actId="2696"/>
          <pc:sldLayoutMkLst>
            <pc:docMk/>
            <pc:sldMasterMk cId="2432708544" sldId="2147483648"/>
            <pc:sldLayoutMk cId="2200782188" sldId="2147483662"/>
          </pc:sldLayoutMkLst>
        </pc:sldLayoutChg>
        <pc:sldLayoutChg chg="del">
          <pc:chgData name="Greg B" userId="178e85d8b7fd11c5" providerId="LiveId" clId="{C90B13A4-63DE-4809-AAF8-1252C80B7614}" dt="2019-02-19T15:11:30.246" v="0" actId="2696"/>
          <pc:sldLayoutMkLst>
            <pc:docMk/>
            <pc:sldMasterMk cId="2432708544" sldId="2147483648"/>
            <pc:sldLayoutMk cId="2713193467" sldId="2147483664"/>
          </pc:sldLayoutMkLst>
        </pc:sldLayoutChg>
        <pc:sldLayoutChg chg="del">
          <pc:chgData name="Greg B" userId="178e85d8b7fd11c5" providerId="LiveId" clId="{C90B13A4-63DE-4809-AAF8-1252C80B7614}" dt="2019-02-19T15:11:48.467" v="9" actId="2696"/>
          <pc:sldLayoutMkLst>
            <pc:docMk/>
            <pc:sldMasterMk cId="2432708544" sldId="2147483648"/>
            <pc:sldLayoutMk cId="119168378" sldId="2147483665"/>
          </pc:sldLayoutMkLst>
        </pc:sldLayoutChg>
        <pc:sldLayoutChg chg="del">
          <pc:chgData name="Greg B" userId="178e85d8b7fd11c5" providerId="LiveId" clId="{C90B13A4-63DE-4809-AAF8-1252C80B7614}" dt="2019-02-19T15:11:47.600" v="8" actId="2696"/>
          <pc:sldLayoutMkLst>
            <pc:docMk/>
            <pc:sldMasterMk cId="2432708544" sldId="2147483648"/>
            <pc:sldLayoutMk cId="3338587900" sldId="2147483666"/>
          </pc:sldLayoutMkLst>
        </pc:sldLayoutChg>
        <pc:sldLayoutChg chg="del">
          <pc:chgData name="Greg B" userId="178e85d8b7fd11c5" providerId="LiveId" clId="{C90B13A4-63DE-4809-AAF8-1252C80B7614}" dt="2019-02-19T15:11:46.961" v="7" actId="2696"/>
          <pc:sldLayoutMkLst>
            <pc:docMk/>
            <pc:sldMasterMk cId="2432708544" sldId="2147483648"/>
            <pc:sldLayoutMk cId="3090687359" sldId="2147483671"/>
          </pc:sldLayoutMkLst>
        </pc:sldLayoutChg>
        <pc:sldLayoutChg chg="del">
          <pc:chgData name="Greg B" userId="178e85d8b7fd11c5" providerId="LiveId" clId="{C90B13A4-63DE-4809-AAF8-1252C80B7614}" dt="2019-02-19T15:11:46.303" v="6" actId="2696"/>
          <pc:sldLayoutMkLst>
            <pc:docMk/>
            <pc:sldMasterMk cId="2432708544" sldId="2147483648"/>
            <pc:sldLayoutMk cId="2813384851" sldId="2147483672"/>
          </pc:sldLayoutMkLst>
        </pc:sldLayoutChg>
        <pc:sldLayoutChg chg="delSp">
          <pc:chgData name="Greg B" userId="178e85d8b7fd11c5" providerId="LiveId" clId="{C90B13A4-63DE-4809-AAF8-1252C80B7614}" dt="2019-02-19T15:11:37.763" v="1" actId="478"/>
          <pc:sldLayoutMkLst>
            <pc:docMk/>
            <pc:sldMasterMk cId="2432708544" sldId="2147483648"/>
            <pc:sldLayoutMk cId="980247236" sldId="2147483675"/>
          </pc:sldLayoutMkLst>
          <pc:picChg chg="del">
            <ac:chgData name="Greg B" userId="178e85d8b7fd11c5" providerId="LiveId" clId="{C90B13A4-63DE-4809-AAF8-1252C80B7614}" dt="2019-02-19T15:11:37.763" v="1" actId="478"/>
            <ac:picMkLst>
              <pc:docMk/>
              <pc:sldMasterMk cId="2432708544" sldId="2147483648"/>
              <pc:sldLayoutMk cId="980247236" sldId="2147483675"/>
              <ac:picMk id="5" creationId="{00000000-0000-0000-0000-000000000000}"/>
            </ac:picMkLst>
          </pc:picChg>
        </pc:sldLayoutChg>
      </pc:sldMasterChg>
    </pc:docChg>
  </pc:docChgLst>
  <pc:docChgLst>
    <pc:chgData name="Greg B" userId="178e85d8b7fd11c5" providerId="LiveId" clId="{FC0E8CC6-410F-4D23-A68C-6DA2FEC4E124}"/>
    <pc:docChg chg="undo custSel addSld delSld modSld delSection modSection">
      <pc:chgData name="Greg B" userId="178e85d8b7fd11c5" providerId="LiveId" clId="{FC0E8CC6-410F-4D23-A68C-6DA2FEC4E124}" dt="2019-02-19T15:09:15.387" v="131" actId="2696"/>
      <pc:docMkLst>
        <pc:docMk/>
      </pc:docMkLst>
      <pc:sldChg chg="del">
        <pc:chgData name="Greg B" userId="178e85d8b7fd11c5" providerId="LiveId" clId="{FC0E8CC6-410F-4D23-A68C-6DA2FEC4E124}" dt="2019-02-19T15:09:10.659" v="122" actId="2696"/>
        <pc:sldMkLst>
          <pc:docMk/>
          <pc:sldMk cId="2206541715" sldId="257"/>
        </pc:sldMkLst>
      </pc:sldChg>
      <pc:sldChg chg="del">
        <pc:chgData name="Greg B" userId="178e85d8b7fd11c5" providerId="LiveId" clId="{FC0E8CC6-410F-4D23-A68C-6DA2FEC4E124}" dt="2019-02-19T15:09:10.990" v="128" actId="2696"/>
        <pc:sldMkLst>
          <pc:docMk/>
          <pc:sldMk cId="3692803545" sldId="258"/>
        </pc:sldMkLst>
      </pc:sldChg>
      <pc:sldChg chg="del">
        <pc:chgData name="Greg B" userId="178e85d8b7fd11c5" providerId="LiveId" clId="{FC0E8CC6-410F-4D23-A68C-6DA2FEC4E124}" dt="2019-02-19T15:09:10.969" v="127" actId="2696"/>
        <pc:sldMkLst>
          <pc:docMk/>
          <pc:sldMk cId="2923537215" sldId="259"/>
        </pc:sldMkLst>
      </pc:sldChg>
      <pc:sldChg chg="del">
        <pc:chgData name="Greg B" userId="178e85d8b7fd11c5" providerId="LiveId" clId="{FC0E8CC6-410F-4D23-A68C-6DA2FEC4E124}" dt="2019-02-19T15:09:10.691" v="123" actId="2696"/>
        <pc:sldMkLst>
          <pc:docMk/>
          <pc:sldMk cId="3763782093" sldId="263"/>
        </pc:sldMkLst>
      </pc:sldChg>
      <pc:sldChg chg="del">
        <pc:chgData name="Greg B" userId="178e85d8b7fd11c5" providerId="LiveId" clId="{FC0E8CC6-410F-4D23-A68C-6DA2FEC4E124}" dt="2019-02-19T15:09:10.856" v="124" actId="2696"/>
        <pc:sldMkLst>
          <pc:docMk/>
          <pc:sldMk cId="2327418843" sldId="264"/>
        </pc:sldMkLst>
      </pc:sldChg>
      <pc:sldChg chg="del">
        <pc:chgData name="Greg B" userId="178e85d8b7fd11c5" providerId="LiveId" clId="{FC0E8CC6-410F-4D23-A68C-6DA2FEC4E124}" dt="2019-02-19T15:09:10.910" v="125" actId="2696"/>
        <pc:sldMkLst>
          <pc:docMk/>
          <pc:sldMk cId="4133302328" sldId="265"/>
        </pc:sldMkLst>
      </pc:sldChg>
      <pc:sldChg chg="del">
        <pc:chgData name="Greg B" userId="178e85d8b7fd11c5" providerId="LiveId" clId="{FC0E8CC6-410F-4D23-A68C-6DA2FEC4E124}" dt="2019-02-19T15:09:15.362" v="130" actId="2696"/>
        <pc:sldMkLst>
          <pc:docMk/>
          <pc:sldMk cId="1501230188" sldId="267"/>
        </pc:sldMkLst>
      </pc:sldChg>
      <pc:sldChg chg="del">
        <pc:chgData name="Greg B" userId="178e85d8b7fd11c5" providerId="LiveId" clId="{FC0E8CC6-410F-4D23-A68C-6DA2FEC4E124}" dt="2019-02-19T15:09:15.387" v="131" actId="2696"/>
        <pc:sldMkLst>
          <pc:docMk/>
          <pc:sldMk cId="1814986118" sldId="268"/>
        </pc:sldMkLst>
      </pc:sldChg>
      <pc:sldChg chg="del">
        <pc:chgData name="Greg B" userId="178e85d8b7fd11c5" providerId="LiveId" clId="{FC0E8CC6-410F-4D23-A68C-6DA2FEC4E124}" dt="2019-02-19T15:09:10.415" v="119" actId="2696"/>
        <pc:sldMkLst>
          <pc:docMk/>
          <pc:sldMk cId="350730360" sldId="269"/>
        </pc:sldMkLst>
      </pc:sldChg>
      <pc:sldChg chg="del">
        <pc:chgData name="Greg B" userId="178e85d8b7fd11c5" providerId="LiveId" clId="{FC0E8CC6-410F-4D23-A68C-6DA2FEC4E124}" dt="2019-02-19T15:09:10.430" v="120" actId="2696"/>
        <pc:sldMkLst>
          <pc:docMk/>
          <pc:sldMk cId="3446034792" sldId="270"/>
        </pc:sldMkLst>
      </pc:sldChg>
      <pc:sldChg chg="del">
        <pc:chgData name="Greg B" userId="178e85d8b7fd11c5" providerId="LiveId" clId="{FC0E8CC6-410F-4D23-A68C-6DA2FEC4E124}" dt="2019-02-19T15:09:10.453" v="121" actId="2696"/>
        <pc:sldMkLst>
          <pc:docMk/>
          <pc:sldMk cId="297220940" sldId="271"/>
        </pc:sldMkLst>
      </pc:sldChg>
      <pc:sldChg chg="del">
        <pc:chgData name="Greg B" userId="178e85d8b7fd11c5" providerId="LiveId" clId="{FC0E8CC6-410F-4D23-A68C-6DA2FEC4E124}" dt="2019-02-19T15:09:10.931" v="126" actId="2696"/>
        <pc:sldMkLst>
          <pc:docMk/>
          <pc:sldMk cId="244008556" sldId="272"/>
        </pc:sldMkLst>
      </pc:sldChg>
      <pc:sldChg chg="del">
        <pc:chgData name="Greg B" userId="178e85d8b7fd11c5" providerId="LiveId" clId="{FC0E8CC6-410F-4D23-A68C-6DA2FEC4E124}" dt="2019-02-19T15:09:11.007" v="129" actId="2696"/>
        <pc:sldMkLst>
          <pc:docMk/>
          <pc:sldMk cId="4275901248" sldId="273"/>
        </pc:sldMkLst>
      </pc:sldChg>
      <pc:sldChg chg="add del">
        <pc:chgData name="Greg B" userId="178e85d8b7fd11c5" providerId="LiveId" clId="{FC0E8CC6-410F-4D23-A68C-6DA2FEC4E124}" dt="2019-02-19T15:03:15.887" v="5" actId="2696"/>
        <pc:sldMkLst>
          <pc:docMk/>
          <pc:sldMk cId="241234914" sldId="274"/>
        </pc:sldMkLst>
      </pc:sldChg>
      <pc:sldChg chg="add del">
        <pc:chgData name="Greg B" userId="178e85d8b7fd11c5" providerId="LiveId" clId="{FC0E8CC6-410F-4D23-A68C-6DA2FEC4E124}" dt="2019-02-19T15:09:00.591" v="117" actId="2696"/>
        <pc:sldMkLst>
          <pc:docMk/>
          <pc:sldMk cId="602569164" sldId="276"/>
        </pc:sldMkLst>
      </pc:sldChg>
      <pc:sldChg chg="modSp add">
        <pc:chgData name="Greg B" userId="178e85d8b7fd11c5" providerId="LiveId" clId="{FC0E8CC6-410F-4D23-A68C-6DA2FEC4E124}" dt="2019-02-19T15:02:57.693" v="2" actId="27636"/>
        <pc:sldMkLst>
          <pc:docMk/>
          <pc:sldMk cId="255856792" sldId="290"/>
        </pc:sldMkLst>
        <pc:spChg chg="mod">
          <ac:chgData name="Greg B" userId="178e85d8b7fd11c5" providerId="LiveId" clId="{FC0E8CC6-410F-4D23-A68C-6DA2FEC4E124}" dt="2019-02-19T15:02:57.693" v="2" actId="27636"/>
          <ac:spMkLst>
            <pc:docMk/>
            <pc:sldMk cId="255856792" sldId="290"/>
            <ac:spMk id="3" creationId="{00000000-0000-0000-0000-000000000000}"/>
          </ac:spMkLst>
        </pc:spChg>
      </pc:sldChg>
      <pc:sldChg chg="modSp add">
        <pc:chgData name="Greg B" userId="178e85d8b7fd11c5" providerId="LiveId" clId="{FC0E8CC6-410F-4D23-A68C-6DA2FEC4E124}" dt="2019-02-19T15:02:57.708" v="3" actId="27636"/>
        <pc:sldMkLst>
          <pc:docMk/>
          <pc:sldMk cId="162162997" sldId="291"/>
        </pc:sldMkLst>
        <pc:spChg chg="mod">
          <ac:chgData name="Greg B" userId="178e85d8b7fd11c5" providerId="LiveId" clId="{FC0E8CC6-410F-4D23-A68C-6DA2FEC4E124}" dt="2019-02-19T15:02:57.708" v="3" actId="27636"/>
          <ac:spMkLst>
            <pc:docMk/>
            <pc:sldMk cId="162162997" sldId="291"/>
            <ac:spMk id="3" creationId="{00000000-0000-0000-0000-000000000000}"/>
          </ac:spMkLst>
        </pc:spChg>
      </pc:sldChg>
      <pc:sldChg chg="add">
        <pc:chgData name="Greg B" userId="178e85d8b7fd11c5" providerId="LiveId" clId="{FC0E8CC6-410F-4D23-A68C-6DA2FEC4E124}" dt="2019-02-19T15:02:57.343" v="0"/>
        <pc:sldMkLst>
          <pc:docMk/>
          <pc:sldMk cId="1104229149" sldId="292"/>
        </pc:sldMkLst>
      </pc:sldChg>
      <pc:sldChg chg="add">
        <pc:chgData name="Greg B" userId="178e85d8b7fd11c5" providerId="LiveId" clId="{FC0E8CC6-410F-4D23-A68C-6DA2FEC4E124}" dt="2019-02-19T15:02:57.343" v="0"/>
        <pc:sldMkLst>
          <pc:docMk/>
          <pc:sldMk cId="2671902962" sldId="293"/>
        </pc:sldMkLst>
      </pc:sldChg>
      <pc:sldChg chg="modSp add">
        <pc:chgData name="Greg B" userId="178e85d8b7fd11c5" providerId="LiveId" clId="{FC0E8CC6-410F-4D23-A68C-6DA2FEC4E124}" dt="2019-02-19T15:04:57.575" v="54" actId="14734"/>
        <pc:sldMkLst>
          <pc:docMk/>
          <pc:sldMk cId="399702431" sldId="294"/>
        </pc:sldMkLst>
        <pc:graphicFrameChg chg="modGraphic">
          <ac:chgData name="Greg B" userId="178e85d8b7fd11c5" providerId="LiveId" clId="{FC0E8CC6-410F-4D23-A68C-6DA2FEC4E124}" dt="2019-02-19T15:04:57.575" v="54" actId="14734"/>
          <ac:graphicFrameMkLst>
            <pc:docMk/>
            <pc:sldMk cId="399702431" sldId="294"/>
            <ac:graphicFrameMk id="7" creationId="{00000000-0000-0000-0000-000000000000}"/>
          </ac:graphicFrameMkLst>
        </pc:graphicFrameChg>
      </pc:sldChg>
      <pc:sldChg chg="modSp add">
        <pc:chgData name="Greg B" userId="178e85d8b7fd11c5" providerId="LiveId" clId="{FC0E8CC6-410F-4D23-A68C-6DA2FEC4E124}" dt="2019-02-19T15:05:28.207" v="64" actId="14734"/>
        <pc:sldMkLst>
          <pc:docMk/>
          <pc:sldMk cId="1655355535" sldId="295"/>
        </pc:sldMkLst>
        <pc:graphicFrameChg chg="mod modGraphic">
          <ac:chgData name="Greg B" userId="178e85d8b7fd11c5" providerId="LiveId" clId="{FC0E8CC6-410F-4D23-A68C-6DA2FEC4E124}" dt="2019-02-19T15:05:28.207" v="64" actId="14734"/>
          <ac:graphicFrameMkLst>
            <pc:docMk/>
            <pc:sldMk cId="1655355535" sldId="295"/>
            <ac:graphicFrameMk id="7" creationId="{00000000-0000-0000-0000-000000000000}"/>
          </ac:graphicFrameMkLst>
        </pc:graphicFrameChg>
      </pc:sldChg>
      <pc:sldChg chg="add">
        <pc:chgData name="Greg B" userId="178e85d8b7fd11c5" providerId="LiveId" clId="{FC0E8CC6-410F-4D23-A68C-6DA2FEC4E124}" dt="2019-02-19T15:02:57.343" v="0"/>
        <pc:sldMkLst>
          <pc:docMk/>
          <pc:sldMk cId="2109411528" sldId="296"/>
        </pc:sldMkLst>
      </pc:sldChg>
      <pc:sldChg chg="add">
        <pc:chgData name="Greg B" userId="178e85d8b7fd11c5" providerId="LiveId" clId="{FC0E8CC6-410F-4D23-A68C-6DA2FEC4E124}" dt="2019-02-19T15:02:57.343" v="0"/>
        <pc:sldMkLst>
          <pc:docMk/>
          <pc:sldMk cId="2528414664" sldId="297"/>
        </pc:sldMkLst>
      </pc:sldChg>
      <pc:sldChg chg="add">
        <pc:chgData name="Greg B" userId="178e85d8b7fd11c5" providerId="LiveId" clId="{FC0E8CC6-410F-4D23-A68C-6DA2FEC4E124}" dt="2019-02-19T15:02:57.343" v="0"/>
        <pc:sldMkLst>
          <pc:docMk/>
          <pc:sldMk cId="985155912" sldId="298"/>
        </pc:sldMkLst>
      </pc:sldChg>
      <pc:sldChg chg="add">
        <pc:chgData name="Greg B" userId="178e85d8b7fd11c5" providerId="LiveId" clId="{FC0E8CC6-410F-4D23-A68C-6DA2FEC4E124}" dt="2019-02-19T15:02:57.343" v="0"/>
        <pc:sldMkLst>
          <pc:docMk/>
          <pc:sldMk cId="1136258363" sldId="299"/>
        </pc:sldMkLst>
      </pc:sldChg>
      <pc:sldChg chg="add">
        <pc:chgData name="Greg B" userId="178e85d8b7fd11c5" providerId="LiveId" clId="{FC0E8CC6-410F-4D23-A68C-6DA2FEC4E124}" dt="2019-02-19T15:02:57.343" v="0"/>
        <pc:sldMkLst>
          <pc:docMk/>
          <pc:sldMk cId="3665182689" sldId="300"/>
        </pc:sldMkLst>
      </pc:sldChg>
      <pc:sldChg chg="add">
        <pc:chgData name="Greg B" userId="178e85d8b7fd11c5" providerId="LiveId" clId="{FC0E8CC6-410F-4D23-A68C-6DA2FEC4E124}" dt="2019-02-19T15:02:57.343" v="0"/>
        <pc:sldMkLst>
          <pc:docMk/>
          <pc:sldMk cId="3660859470" sldId="301"/>
        </pc:sldMkLst>
      </pc:sldChg>
      <pc:sldChg chg="add">
        <pc:chgData name="Greg B" userId="178e85d8b7fd11c5" providerId="LiveId" clId="{FC0E8CC6-410F-4D23-A68C-6DA2FEC4E124}" dt="2019-02-19T15:02:57.343" v="0"/>
        <pc:sldMkLst>
          <pc:docMk/>
          <pc:sldMk cId="3926195050" sldId="302"/>
        </pc:sldMkLst>
      </pc:sldChg>
      <pc:sldChg chg="add">
        <pc:chgData name="Greg B" userId="178e85d8b7fd11c5" providerId="LiveId" clId="{FC0E8CC6-410F-4D23-A68C-6DA2FEC4E124}" dt="2019-02-19T15:02:57.343" v="0"/>
        <pc:sldMkLst>
          <pc:docMk/>
          <pc:sldMk cId="2865592189" sldId="303"/>
        </pc:sldMkLst>
      </pc:sldChg>
      <pc:sldChg chg="add">
        <pc:chgData name="Greg B" userId="178e85d8b7fd11c5" providerId="LiveId" clId="{FC0E8CC6-410F-4D23-A68C-6DA2FEC4E124}" dt="2019-02-19T15:02:57.343" v="0"/>
        <pc:sldMkLst>
          <pc:docMk/>
          <pc:sldMk cId="3590252691" sldId="304"/>
        </pc:sldMkLst>
      </pc:sldChg>
      <pc:sldChg chg="add">
        <pc:chgData name="Greg B" userId="178e85d8b7fd11c5" providerId="LiveId" clId="{FC0E8CC6-410F-4D23-A68C-6DA2FEC4E124}" dt="2019-02-19T15:02:57.343" v="0"/>
        <pc:sldMkLst>
          <pc:docMk/>
          <pc:sldMk cId="2843112088" sldId="305"/>
        </pc:sldMkLst>
      </pc:sldChg>
      <pc:sldChg chg="modSp add">
        <pc:chgData name="Greg B" userId="178e85d8b7fd11c5" providerId="LiveId" clId="{FC0E8CC6-410F-4D23-A68C-6DA2FEC4E124}" dt="2019-02-19T15:05:50.800" v="65" actId="1076"/>
        <pc:sldMkLst>
          <pc:docMk/>
          <pc:sldMk cId="3225754" sldId="306"/>
        </pc:sldMkLst>
        <pc:spChg chg="mod">
          <ac:chgData name="Greg B" userId="178e85d8b7fd11c5" providerId="LiveId" clId="{FC0E8CC6-410F-4D23-A68C-6DA2FEC4E124}" dt="2019-02-19T15:05:50.800" v="65" actId="1076"/>
          <ac:spMkLst>
            <pc:docMk/>
            <pc:sldMk cId="3225754" sldId="306"/>
            <ac:spMk id="11" creationId="{00000000-0000-0000-0000-000000000000}"/>
          </ac:spMkLst>
        </pc:spChg>
      </pc:sldChg>
      <pc:sldChg chg="add">
        <pc:chgData name="Greg B" userId="178e85d8b7fd11c5" providerId="LiveId" clId="{FC0E8CC6-410F-4D23-A68C-6DA2FEC4E124}" dt="2019-02-19T15:02:57.343" v="0"/>
        <pc:sldMkLst>
          <pc:docMk/>
          <pc:sldMk cId="2531200213" sldId="307"/>
        </pc:sldMkLst>
      </pc:sldChg>
      <pc:sldChg chg="add">
        <pc:chgData name="Greg B" userId="178e85d8b7fd11c5" providerId="LiveId" clId="{FC0E8CC6-410F-4D23-A68C-6DA2FEC4E124}" dt="2019-02-19T15:02:57.343" v="0"/>
        <pc:sldMkLst>
          <pc:docMk/>
          <pc:sldMk cId="2343708597" sldId="308"/>
        </pc:sldMkLst>
      </pc:sldChg>
      <pc:sldChg chg="modSp add">
        <pc:chgData name="Greg B" userId="178e85d8b7fd11c5" providerId="LiveId" clId="{FC0E8CC6-410F-4D23-A68C-6DA2FEC4E124}" dt="2019-02-19T15:06:27.538" v="69" actId="1076"/>
        <pc:sldMkLst>
          <pc:docMk/>
          <pc:sldMk cId="3155117475" sldId="309"/>
        </pc:sldMkLst>
        <pc:spChg chg="mod">
          <ac:chgData name="Greg B" userId="178e85d8b7fd11c5" providerId="LiveId" clId="{FC0E8CC6-410F-4D23-A68C-6DA2FEC4E124}" dt="2019-02-19T15:06:27.538" v="69" actId="1076"/>
          <ac:spMkLst>
            <pc:docMk/>
            <pc:sldMk cId="3155117475" sldId="309"/>
            <ac:spMk id="4" creationId="{00000000-0000-0000-0000-000000000000}"/>
          </ac:spMkLst>
        </pc:spChg>
        <pc:spChg chg="mod">
          <ac:chgData name="Greg B" userId="178e85d8b7fd11c5" providerId="LiveId" clId="{FC0E8CC6-410F-4D23-A68C-6DA2FEC4E124}" dt="2019-02-19T15:06:22.255" v="68" actId="1076"/>
          <ac:spMkLst>
            <pc:docMk/>
            <pc:sldMk cId="3155117475" sldId="309"/>
            <ac:spMk id="7" creationId="{00000000-0000-0000-0000-000000000000}"/>
          </ac:spMkLst>
        </pc:spChg>
        <pc:spChg chg="mod">
          <ac:chgData name="Greg B" userId="178e85d8b7fd11c5" providerId="LiveId" clId="{FC0E8CC6-410F-4D23-A68C-6DA2FEC4E124}" dt="2019-02-19T15:06:07.860" v="66" actId="1076"/>
          <ac:spMkLst>
            <pc:docMk/>
            <pc:sldMk cId="3155117475" sldId="309"/>
            <ac:spMk id="9" creationId="{00000000-0000-0000-0000-000000000000}"/>
          </ac:spMkLst>
        </pc:spChg>
        <pc:picChg chg="mod">
          <ac:chgData name="Greg B" userId="178e85d8b7fd11c5" providerId="LiveId" clId="{FC0E8CC6-410F-4D23-A68C-6DA2FEC4E124}" dt="2019-02-19T15:06:27.538" v="69" actId="1076"/>
          <ac:picMkLst>
            <pc:docMk/>
            <pc:sldMk cId="3155117475" sldId="309"/>
            <ac:picMk id="18434" creationId="{00000000-0000-0000-0000-000000000000}"/>
          </ac:picMkLst>
        </pc:picChg>
        <pc:picChg chg="mod">
          <ac:chgData name="Greg B" userId="178e85d8b7fd11c5" providerId="LiveId" clId="{FC0E8CC6-410F-4D23-A68C-6DA2FEC4E124}" dt="2019-02-19T15:06:22.255" v="68" actId="1076"/>
          <ac:picMkLst>
            <pc:docMk/>
            <pc:sldMk cId="3155117475" sldId="309"/>
            <ac:picMk id="18436" creationId="{00000000-0000-0000-0000-000000000000}"/>
          </ac:picMkLst>
        </pc:picChg>
        <pc:picChg chg="mod">
          <ac:chgData name="Greg B" userId="178e85d8b7fd11c5" providerId="LiveId" clId="{FC0E8CC6-410F-4D23-A68C-6DA2FEC4E124}" dt="2019-02-19T15:06:07.860" v="66" actId="1076"/>
          <ac:picMkLst>
            <pc:docMk/>
            <pc:sldMk cId="3155117475" sldId="309"/>
            <ac:picMk id="18438" creationId="{00000000-0000-0000-0000-000000000000}"/>
          </ac:picMkLst>
        </pc:picChg>
      </pc:sldChg>
      <pc:sldChg chg="add">
        <pc:chgData name="Greg B" userId="178e85d8b7fd11c5" providerId="LiveId" clId="{FC0E8CC6-410F-4D23-A68C-6DA2FEC4E124}" dt="2019-02-19T15:02:57.343" v="0"/>
        <pc:sldMkLst>
          <pc:docMk/>
          <pc:sldMk cId="3603168595" sldId="310"/>
        </pc:sldMkLst>
      </pc:sldChg>
      <pc:sldChg chg="add">
        <pc:chgData name="Greg B" userId="178e85d8b7fd11c5" providerId="LiveId" clId="{FC0E8CC6-410F-4D23-A68C-6DA2FEC4E124}" dt="2019-02-19T15:02:57.343" v="0"/>
        <pc:sldMkLst>
          <pc:docMk/>
          <pc:sldMk cId="369890018" sldId="311"/>
        </pc:sldMkLst>
      </pc:sldChg>
      <pc:sldChg chg="modSp add">
        <pc:chgData name="Greg B" userId="178e85d8b7fd11c5" providerId="LiveId" clId="{FC0E8CC6-410F-4D23-A68C-6DA2FEC4E124}" dt="2019-02-19T15:06:54.827" v="71" actId="20577"/>
        <pc:sldMkLst>
          <pc:docMk/>
          <pc:sldMk cId="3610348754" sldId="312"/>
        </pc:sldMkLst>
        <pc:spChg chg="mod">
          <ac:chgData name="Greg B" userId="178e85d8b7fd11c5" providerId="LiveId" clId="{FC0E8CC6-410F-4D23-A68C-6DA2FEC4E124}" dt="2019-02-19T15:06:54.827" v="71" actId="20577"/>
          <ac:spMkLst>
            <pc:docMk/>
            <pc:sldMk cId="3610348754" sldId="312"/>
            <ac:spMk id="6" creationId="{00000000-0000-0000-0000-000000000000}"/>
          </ac:spMkLst>
        </pc:spChg>
      </pc:sldChg>
      <pc:sldChg chg="add">
        <pc:chgData name="Greg B" userId="178e85d8b7fd11c5" providerId="LiveId" clId="{FC0E8CC6-410F-4D23-A68C-6DA2FEC4E124}" dt="2019-02-19T15:02:57.343" v="0"/>
        <pc:sldMkLst>
          <pc:docMk/>
          <pc:sldMk cId="2340896798" sldId="313"/>
        </pc:sldMkLst>
      </pc:sldChg>
      <pc:sldChg chg="add">
        <pc:chgData name="Greg B" userId="178e85d8b7fd11c5" providerId="LiveId" clId="{FC0E8CC6-410F-4D23-A68C-6DA2FEC4E124}" dt="2019-02-19T15:02:57.343" v="0"/>
        <pc:sldMkLst>
          <pc:docMk/>
          <pc:sldMk cId="3489764460" sldId="314"/>
        </pc:sldMkLst>
      </pc:sldChg>
      <pc:sldChg chg="add">
        <pc:chgData name="Greg B" userId="178e85d8b7fd11c5" providerId="LiveId" clId="{FC0E8CC6-410F-4D23-A68C-6DA2FEC4E124}" dt="2019-02-19T15:02:57.343" v="0"/>
        <pc:sldMkLst>
          <pc:docMk/>
          <pc:sldMk cId="3690755919" sldId="315"/>
        </pc:sldMkLst>
      </pc:sldChg>
      <pc:sldChg chg="add">
        <pc:chgData name="Greg B" userId="178e85d8b7fd11c5" providerId="LiveId" clId="{FC0E8CC6-410F-4D23-A68C-6DA2FEC4E124}" dt="2019-02-19T15:02:57.343" v="0"/>
        <pc:sldMkLst>
          <pc:docMk/>
          <pc:sldMk cId="3826039924" sldId="316"/>
        </pc:sldMkLst>
      </pc:sldChg>
      <pc:sldChg chg="add">
        <pc:chgData name="Greg B" userId="178e85d8b7fd11c5" providerId="LiveId" clId="{FC0E8CC6-410F-4D23-A68C-6DA2FEC4E124}" dt="2019-02-19T15:02:57.343" v="0"/>
        <pc:sldMkLst>
          <pc:docMk/>
          <pc:sldMk cId="1592942375" sldId="317"/>
        </pc:sldMkLst>
      </pc:sldChg>
      <pc:sldChg chg="add">
        <pc:chgData name="Greg B" userId="178e85d8b7fd11c5" providerId="LiveId" clId="{FC0E8CC6-410F-4D23-A68C-6DA2FEC4E124}" dt="2019-02-19T15:02:57.343" v="0"/>
        <pc:sldMkLst>
          <pc:docMk/>
          <pc:sldMk cId="1576696774" sldId="318"/>
        </pc:sldMkLst>
      </pc:sldChg>
      <pc:sldChg chg="add">
        <pc:chgData name="Greg B" userId="178e85d8b7fd11c5" providerId="LiveId" clId="{FC0E8CC6-410F-4D23-A68C-6DA2FEC4E124}" dt="2019-02-19T15:02:57.343" v="0"/>
        <pc:sldMkLst>
          <pc:docMk/>
          <pc:sldMk cId="524224357" sldId="319"/>
        </pc:sldMkLst>
      </pc:sldChg>
      <pc:sldChg chg="add">
        <pc:chgData name="Greg B" userId="178e85d8b7fd11c5" providerId="LiveId" clId="{FC0E8CC6-410F-4D23-A68C-6DA2FEC4E124}" dt="2019-02-19T15:02:57.343" v="0"/>
        <pc:sldMkLst>
          <pc:docMk/>
          <pc:sldMk cId="1604328589" sldId="320"/>
        </pc:sldMkLst>
      </pc:sldChg>
      <pc:sldChg chg="add">
        <pc:chgData name="Greg B" userId="178e85d8b7fd11c5" providerId="LiveId" clId="{FC0E8CC6-410F-4D23-A68C-6DA2FEC4E124}" dt="2019-02-19T15:02:57.343" v="0"/>
        <pc:sldMkLst>
          <pc:docMk/>
          <pc:sldMk cId="791515471" sldId="321"/>
        </pc:sldMkLst>
      </pc:sldChg>
      <pc:sldChg chg="add">
        <pc:chgData name="Greg B" userId="178e85d8b7fd11c5" providerId="LiveId" clId="{FC0E8CC6-410F-4D23-A68C-6DA2FEC4E124}" dt="2019-02-19T15:02:57.343" v="0"/>
        <pc:sldMkLst>
          <pc:docMk/>
          <pc:sldMk cId="3190722023" sldId="322"/>
        </pc:sldMkLst>
      </pc:sldChg>
      <pc:sldChg chg="add">
        <pc:chgData name="Greg B" userId="178e85d8b7fd11c5" providerId="LiveId" clId="{FC0E8CC6-410F-4D23-A68C-6DA2FEC4E124}" dt="2019-02-19T15:02:57.343" v="0"/>
        <pc:sldMkLst>
          <pc:docMk/>
          <pc:sldMk cId="2375307347" sldId="323"/>
        </pc:sldMkLst>
      </pc:sldChg>
      <pc:sldChg chg="modSp add">
        <pc:chgData name="Greg B" userId="178e85d8b7fd11c5" providerId="LiveId" clId="{FC0E8CC6-410F-4D23-A68C-6DA2FEC4E124}" dt="2019-02-19T15:02:57.764" v="4" actId="27636"/>
        <pc:sldMkLst>
          <pc:docMk/>
          <pc:sldMk cId="3215698712" sldId="324"/>
        </pc:sldMkLst>
        <pc:spChg chg="mod">
          <ac:chgData name="Greg B" userId="178e85d8b7fd11c5" providerId="LiveId" clId="{FC0E8CC6-410F-4D23-A68C-6DA2FEC4E124}" dt="2019-02-19T15:02:57.764" v="4" actId="27636"/>
          <ac:spMkLst>
            <pc:docMk/>
            <pc:sldMk cId="3215698712" sldId="324"/>
            <ac:spMk id="3" creationId="{00000000-0000-0000-0000-000000000000}"/>
          </ac:spMkLst>
        </pc:spChg>
      </pc:sldChg>
      <pc:sldChg chg="add">
        <pc:chgData name="Greg B" userId="178e85d8b7fd11c5" providerId="LiveId" clId="{FC0E8CC6-410F-4D23-A68C-6DA2FEC4E124}" dt="2019-02-19T15:02:57.343" v="0"/>
        <pc:sldMkLst>
          <pc:docMk/>
          <pc:sldMk cId="2220707247" sldId="325"/>
        </pc:sldMkLst>
      </pc:sldChg>
      <pc:sldChg chg="modSp add">
        <pc:chgData name="Greg B" userId="178e85d8b7fd11c5" providerId="LiveId" clId="{FC0E8CC6-410F-4D23-A68C-6DA2FEC4E124}" dt="2019-02-19T15:07:29.110" v="72" actId="1076"/>
        <pc:sldMkLst>
          <pc:docMk/>
          <pc:sldMk cId="2423399618" sldId="326"/>
        </pc:sldMkLst>
        <pc:spChg chg="mod">
          <ac:chgData name="Greg B" userId="178e85d8b7fd11c5" providerId="LiveId" clId="{FC0E8CC6-410F-4D23-A68C-6DA2FEC4E124}" dt="2019-02-19T15:07:29.110" v="72" actId="1076"/>
          <ac:spMkLst>
            <pc:docMk/>
            <pc:sldMk cId="2423399618" sldId="326"/>
            <ac:spMk id="3" creationId="{00000000-0000-0000-0000-000000000000}"/>
          </ac:spMkLst>
        </pc:spChg>
        <pc:graphicFrameChg chg="mod">
          <ac:chgData name="Greg B" userId="178e85d8b7fd11c5" providerId="LiveId" clId="{FC0E8CC6-410F-4D23-A68C-6DA2FEC4E124}" dt="2019-02-19T15:07:29.110" v="72" actId="1076"/>
          <ac:graphicFrameMkLst>
            <pc:docMk/>
            <pc:sldMk cId="2423399618" sldId="326"/>
            <ac:graphicFrameMk id="5" creationId="{00000000-0000-0000-0000-000000000000}"/>
          </ac:graphicFrameMkLst>
        </pc:graphicFrameChg>
      </pc:sldChg>
      <pc:sldChg chg="add">
        <pc:chgData name="Greg B" userId="178e85d8b7fd11c5" providerId="LiveId" clId="{FC0E8CC6-410F-4D23-A68C-6DA2FEC4E124}" dt="2019-02-19T15:02:57.343" v="0"/>
        <pc:sldMkLst>
          <pc:docMk/>
          <pc:sldMk cId="874580925" sldId="327"/>
        </pc:sldMkLst>
      </pc:sldChg>
      <pc:sldChg chg="modSp add">
        <pc:chgData name="Greg B" userId="178e85d8b7fd11c5" providerId="LiveId" clId="{FC0E8CC6-410F-4D23-A68C-6DA2FEC4E124}" dt="2019-02-19T15:07:52.834" v="75" actId="1076"/>
        <pc:sldMkLst>
          <pc:docMk/>
          <pc:sldMk cId="1490907128" sldId="328"/>
        </pc:sldMkLst>
        <pc:spChg chg="mod">
          <ac:chgData name="Greg B" userId="178e85d8b7fd11c5" providerId="LiveId" clId="{FC0E8CC6-410F-4D23-A68C-6DA2FEC4E124}" dt="2019-02-19T15:07:52.834" v="75" actId="1076"/>
          <ac:spMkLst>
            <pc:docMk/>
            <pc:sldMk cId="1490907128" sldId="328"/>
            <ac:spMk id="4" creationId="{00000000-0000-0000-0000-000000000000}"/>
          </ac:spMkLst>
        </pc:spChg>
        <pc:graphicFrameChg chg="mod">
          <ac:chgData name="Greg B" userId="178e85d8b7fd11c5" providerId="LiveId" clId="{FC0E8CC6-410F-4D23-A68C-6DA2FEC4E124}" dt="2019-02-19T15:07:49.053" v="74" actId="1076"/>
          <ac:graphicFrameMkLst>
            <pc:docMk/>
            <pc:sldMk cId="1490907128" sldId="328"/>
            <ac:graphicFrameMk id="5" creationId="{00000000-0000-0000-0000-000000000000}"/>
          </ac:graphicFrameMkLst>
        </pc:graphicFrameChg>
      </pc:sldChg>
      <pc:sldChg chg="add">
        <pc:chgData name="Greg B" userId="178e85d8b7fd11c5" providerId="LiveId" clId="{FC0E8CC6-410F-4D23-A68C-6DA2FEC4E124}" dt="2019-02-19T15:02:57.343" v="0"/>
        <pc:sldMkLst>
          <pc:docMk/>
          <pc:sldMk cId="1477719397" sldId="329"/>
        </pc:sldMkLst>
      </pc:sldChg>
      <pc:sldChg chg="add">
        <pc:chgData name="Greg B" userId="178e85d8b7fd11c5" providerId="LiveId" clId="{FC0E8CC6-410F-4D23-A68C-6DA2FEC4E124}" dt="2019-02-19T15:02:57.343" v="0"/>
        <pc:sldMkLst>
          <pc:docMk/>
          <pc:sldMk cId="1084624834" sldId="330"/>
        </pc:sldMkLst>
      </pc:sldChg>
      <pc:sldChg chg="modSp add">
        <pc:chgData name="Greg B" userId="178e85d8b7fd11c5" providerId="LiveId" clId="{FC0E8CC6-410F-4D23-A68C-6DA2FEC4E124}" dt="2019-02-19T15:08:04.390" v="76" actId="1076"/>
        <pc:sldMkLst>
          <pc:docMk/>
          <pc:sldMk cId="3573372293" sldId="331"/>
        </pc:sldMkLst>
        <pc:spChg chg="mod">
          <ac:chgData name="Greg B" userId="178e85d8b7fd11c5" providerId="LiveId" clId="{FC0E8CC6-410F-4D23-A68C-6DA2FEC4E124}" dt="2019-02-19T15:08:04.390" v="76" actId="1076"/>
          <ac:spMkLst>
            <pc:docMk/>
            <pc:sldMk cId="3573372293" sldId="331"/>
            <ac:spMk id="5" creationId="{00000000-0000-0000-0000-000000000000}"/>
          </ac:spMkLst>
        </pc:spChg>
      </pc:sldChg>
      <pc:sldChg chg="modSp add">
        <pc:chgData name="Greg B" userId="178e85d8b7fd11c5" providerId="LiveId" clId="{FC0E8CC6-410F-4D23-A68C-6DA2FEC4E124}" dt="2019-02-19T15:08:10.884" v="77" actId="1076"/>
        <pc:sldMkLst>
          <pc:docMk/>
          <pc:sldMk cId="2364779996" sldId="332"/>
        </pc:sldMkLst>
        <pc:spChg chg="mod">
          <ac:chgData name="Greg B" userId="178e85d8b7fd11c5" providerId="LiveId" clId="{FC0E8CC6-410F-4D23-A68C-6DA2FEC4E124}" dt="2019-02-19T15:08:10.884" v="77" actId="1076"/>
          <ac:spMkLst>
            <pc:docMk/>
            <pc:sldMk cId="2364779996" sldId="332"/>
            <ac:spMk id="6" creationId="{00000000-0000-0000-0000-000000000000}"/>
          </ac:spMkLst>
        </pc:spChg>
      </pc:sldChg>
      <pc:sldChg chg="modSp add">
        <pc:chgData name="Greg B" userId="178e85d8b7fd11c5" providerId="LiveId" clId="{FC0E8CC6-410F-4D23-A68C-6DA2FEC4E124}" dt="2019-02-19T15:08:17.977" v="78" actId="1076"/>
        <pc:sldMkLst>
          <pc:docMk/>
          <pc:sldMk cId="2727439626" sldId="333"/>
        </pc:sldMkLst>
        <pc:spChg chg="mod">
          <ac:chgData name="Greg B" userId="178e85d8b7fd11c5" providerId="LiveId" clId="{FC0E8CC6-410F-4D23-A68C-6DA2FEC4E124}" dt="2019-02-19T15:08:17.977" v="78" actId="1076"/>
          <ac:spMkLst>
            <pc:docMk/>
            <pc:sldMk cId="2727439626" sldId="333"/>
            <ac:spMk id="6" creationId="{00000000-0000-0000-0000-000000000000}"/>
          </ac:spMkLst>
        </pc:spChg>
      </pc:sldChg>
      <pc:sldChg chg="add">
        <pc:chgData name="Greg B" userId="178e85d8b7fd11c5" providerId="LiveId" clId="{FC0E8CC6-410F-4D23-A68C-6DA2FEC4E124}" dt="2019-02-19T15:02:57.343" v="0"/>
        <pc:sldMkLst>
          <pc:docMk/>
          <pc:sldMk cId="3981269735" sldId="334"/>
        </pc:sldMkLst>
      </pc:sldChg>
      <pc:sldChg chg="add">
        <pc:chgData name="Greg B" userId="178e85d8b7fd11c5" providerId="LiveId" clId="{FC0E8CC6-410F-4D23-A68C-6DA2FEC4E124}" dt="2019-02-19T15:02:57.343" v="0"/>
        <pc:sldMkLst>
          <pc:docMk/>
          <pc:sldMk cId="4102861086" sldId="335"/>
        </pc:sldMkLst>
      </pc:sldChg>
      <pc:sldChg chg="add">
        <pc:chgData name="Greg B" userId="178e85d8b7fd11c5" providerId="LiveId" clId="{FC0E8CC6-410F-4D23-A68C-6DA2FEC4E124}" dt="2019-02-19T15:02:57.343" v="0"/>
        <pc:sldMkLst>
          <pc:docMk/>
          <pc:sldMk cId="287168413" sldId="336"/>
        </pc:sldMkLst>
      </pc:sldChg>
      <pc:sldChg chg="add">
        <pc:chgData name="Greg B" userId="178e85d8b7fd11c5" providerId="LiveId" clId="{FC0E8CC6-410F-4D23-A68C-6DA2FEC4E124}" dt="2019-02-19T15:02:57.343" v="0"/>
        <pc:sldMkLst>
          <pc:docMk/>
          <pc:sldMk cId="1017840363" sldId="337"/>
        </pc:sldMkLst>
      </pc:sldChg>
      <pc:sldChg chg="modSp add">
        <pc:chgData name="Greg B" userId="178e85d8b7fd11c5" providerId="LiveId" clId="{FC0E8CC6-410F-4D23-A68C-6DA2FEC4E124}" dt="2019-02-19T15:08:35.033" v="101" actId="20577"/>
        <pc:sldMkLst>
          <pc:docMk/>
          <pc:sldMk cId="186258250" sldId="338"/>
        </pc:sldMkLst>
        <pc:spChg chg="mod">
          <ac:chgData name="Greg B" userId="178e85d8b7fd11c5" providerId="LiveId" clId="{FC0E8CC6-410F-4D23-A68C-6DA2FEC4E124}" dt="2019-02-19T15:08:35.033" v="101" actId="20577"/>
          <ac:spMkLst>
            <pc:docMk/>
            <pc:sldMk cId="186258250" sldId="338"/>
            <ac:spMk id="3" creationId="{00000000-0000-0000-0000-000000000000}"/>
          </ac:spMkLst>
        </pc:spChg>
      </pc:sldChg>
      <pc:sldChg chg="add">
        <pc:chgData name="Greg B" userId="178e85d8b7fd11c5" providerId="LiveId" clId="{FC0E8CC6-410F-4D23-A68C-6DA2FEC4E124}" dt="2019-02-19T15:02:57.343" v="0"/>
        <pc:sldMkLst>
          <pc:docMk/>
          <pc:sldMk cId="3653382637" sldId="342"/>
        </pc:sldMkLst>
      </pc:sldChg>
      <pc:sldChg chg="modSp add">
        <pc:chgData name="Greg B" userId="178e85d8b7fd11c5" providerId="LiveId" clId="{FC0E8CC6-410F-4D23-A68C-6DA2FEC4E124}" dt="2019-02-19T15:08:44.771" v="116" actId="20577"/>
        <pc:sldMkLst>
          <pc:docMk/>
          <pc:sldMk cId="715944360" sldId="344"/>
        </pc:sldMkLst>
        <pc:spChg chg="mod">
          <ac:chgData name="Greg B" userId="178e85d8b7fd11c5" providerId="LiveId" clId="{FC0E8CC6-410F-4D23-A68C-6DA2FEC4E124}" dt="2019-02-19T15:08:44.771" v="116" actId="20577"/>
          <ac:spMkLst>
            <pc:docMk/>
            <pc:sldMk cId="715944360" sldId="344"/>
            <ac:spMk id="5" creationId="{00000000-0000-0000-0000-000000000000}"/>
          </ac:spMkLst>
        </pc:spChg>
      </pc:sldChg>
      <pc:sldChg chg="modSp add">
        <pc:chgData name="Greg B" userId="178e85d8b7fd11c5" providerId="LiveId" clId="{FC0E8CC6-410F-4D23-A68C-6DA2FEC4E124}" dt="2019-02-19T15:03:55.799" v="51" actId="20577"/>
        <pc:sldMkLst>
          <pc:docMk/>
          <pc:sldMk cId="231868786" sldId="345"/>
        </pc:sldMkLst>
        <pc:spChg chg="mod">
          <ac:chgData name="Greg B" userId="178e85d8b7fd11c5" providerId="LiveId" clId="{FC0E8CC6-410F-4D23-A68C-6DA2FEC4E124}" dt="2019-02-19T15:03:55.799" v="51" actId="20577"/>
          <ac:spMkLst>
            <pc:docMk/>
            <pc:sldMk cId="231868786" sldId="345"/>
            <ac:spMk id="5" creationId="{A8E0CCDC-B809-4657-B42A-97132F520792}"/>
          </ac:spMkLst>
        </pc:spChg>
      </pc:sldChg>
      <pc:sldChg chg="add">
        <pc:chgData name="Greg B" userId="178e85d8b7fd11c5" providerId="LiveId" clId="{FC0E8CC6-410F-4D23-A68C-6DA2FEC4E124}" dt="2019-02-19T15:02:57.343" v="0"/>
        <pc:sldMkLst>
          <pc:docMk/>
          <pc:sldMk cId="2143628821" sldId="346"/>
        </pc:sldMkLst>
      </pc:sldChg>
      <pc:sldMasterChg chg="delSldLayout">
        <pc:chgData name="Greg B" userId="178e85d8b7fd11c5" providerId="LiveId" clId="{FC0E8CC6-410F-4D23-A68C-6DA2FEC4E124}" dt="2019-02-19T15:09:00.595" v="118" actId="2696"/>
        <pc:sldMasterMkLst>
          <pc:docMk/>
          <pc:sldMasterMk cId="2432708544" sldId="2147483648"/>
        </pc:sldMasterMkLst>
        <pc:sldLayoutChg chg="del">
          <pc:chgData name="Greg B" userId="178e85d8b7fd11c5" providerId="LiveId" clId="{FC0E8CC6-410F-4D23-A68C-6DA2FEC4E124}" dt="2019-02-19T15:03:15.892" v="6" actId="2696"/>
          <pc:sldLayoutMkLst>
            <pc:docMk/>
            <pc:sldMasterMk cId="2432708544" sldId="2147483648"/>
            <pc:sldLayoutMk cId="987374920" sldId="2147483673"/>
          </pc:sldLayoutMkLst>
        </pc:sldLayoutChg>
        <pc:sldLayoutChg chg="del">
          <pc:chgData name="Greg B" userId="178e85d8b7fd11c5" providerId="LiveId" clId="{FC0E8CC6-410F-4D23-A68C-6DA2FEC4E124}" dt="2019-02-19T15:09:00.595" v="118" actId="2696"/>
          <pc:sldLayoutMkLst>
            <pc:docMk/>
            <pc:sldMasterMk cId="2432708544" sldId="2147483648"/>
            <pc:sldLayoutMk cId="493911326"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E631-EC6C-4D82-A71C-0148F5F37482}" type="datetimeFigureOut">
              <a:rPr lang="en-US" smtClean="0"/>
              <a:t>2019-04-08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A3605-7A28-403B-8AF8-3C2A1E66453A}" type="slidenum">
              <a:rPr lang="en-US" smtClean="0"/>
              <a:t>‹#›</a:t>
            </a:fld>
            <a:endParaRPr lang="en-US"/>
          </a:p>
        </p:txBody>
      </p:sp>
    </p:spTree>
    <p:extLst>
      <p:ext uri="{BB962C8B-B14F-4D97-AF65-F5344CB8AC3E}">
        <p14:creationId xmlns:p14="http://schemas.microsoft.com/office/powerpoint/2010/main" val="293620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to help you understand how you can improve performance and usability</a:t>
            </a:r>
          </a:p>
          <a:p>
            <a:endParaRPr lang="en-US" dirty="0"/>
          </a:p>
          <a:p>
            <a:r>
              <a:rPr lang="en-US" dirty="0"/>
              <a:t>We will look at a series of examples to help understand some of the modeling concepts presented here</a:t>
            </a:r>
          </a:p>
          <a:p>
            <a:endParaRPr lang="en-US" dirty="0"/>
          </a:p>
          <a:p>
            <a:r>
              <a:rPr lang="en-US" dirty="0"/>
              <a:t>I intend to move quickly through these – this is not an implementation guide, but something to help you think.</a:t>
            </a:r>
          </a:p>
          <a:p>
            <a:endParaRPr lang="en-US" dirty="0"/>
          </a:p>
          <a:p>
            <a:r>
              <a:rPr lang="en-US" dirty="0"/>
              <a:t>Stop me and ask me questions – if you don’t ask me questions, I’ll ask </a:t>
            </a:r>
            <a:r>
              <a:rPr lang="en-US"/>
              <a:t>you stuff</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a:t>
            </a:fld>
            <a:endParaRPr lang="en-US"/>
          </a:p>
        </p:txBody>
      </p:sp>
    </p:spTree>
    <p:extLst>
      <p:ext uri="{BB962C8B-B14F-4D97-AF65-F5344CB8AC3E}">
        <p14:creationId xmlns:p14="http://schemas.microsoft.com/office/powerpoint/2010/main" val="4282236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remainder</a:t>
            </a:r>
            <a:r>
              <a:rPr lang="en-US" baseline="0" dirty="0"/>
              <a:t> of the solution. If the year in context is last year from the reference point, we’ll return the Q4 value for that time frame. </a:t>
            </a:r>
          </a:p>
          <a:p>
            <a:endParaRPr lang="en-US" baseline="0" dirty="0"/>
          </a:p>
          <a:p>
            <a:r>
              <a:rPr lang="en-US" baseline="0" dirty="0"/>
              <a:t>We wrap the helper measures in a conditional to return the correct one based on the reference point and year in context.</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13</a:t>
            </a:fld>
            <a:endParaRPr lang="en-US"/>
          </a:p>
        </p:txBody>
      </p:sp>
    </p:spTree>
    <p:extLst>
      <p:ext uri="{BB962C8B-B14F-4D97-AF65-F5344CB8AC3E}">
        <p14:creationId xmlns:p14="http://schemas.microsoft.com/office/powerpoint/2010/main" val="1918860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solution was written mostly as a self-challenge to see if I could write text-based time intelligence. The answer is yes, you can do this, but you never should. It’s full of hard coded offsets and inefficient runtime logic. More importantly, it will only work with a specific pivot table layout, and is opaque to end users (most analysts would not be able to use this as a pattern to build other granularities of time intelligence).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14</a:t>
            </a:fld>
            <a:endParaRPr lang="en-US"/>
          </a:p>
        </p:txBody>
      </p:sp>
    </p:spTree>
    <p:extLst>
      <p:ext uri="{BB962C8B-B14F-4D97-AF65-F5344CB8AC3E}">
        <p14:creationId xmlns:p14="http://schemas.microsoft.com/office/powerpoint/2010/main" val="3674747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an excerpt from a date table with some common fields to highlight useful features. This is far from complete -  each field included is to make an example in this presentation, but a real date dimension should be much wider</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15</a:t>
            </a:fld>
            <a:endParaRPr lang="en-US"/>
          </a:p>
        </p:txBody>
      </p:sp>
    </p:spTree>
    <p:extLst>
      <p:ext uri="{BB962C8B-B14F-4D97-AF65-F5344CB8AC3E}">
        <p14:creationId xmlns:p14="http://schemas.microsoft.com/office/powerpoint/2010/main" val="232106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specific</a:t>
            </a:r>
            <a:r>
              <a:rPr lang="en-US" baseline="0" dirty="0"/>
              <a:t> solution to the problem here is a sequential field. Note that it continues to increment past the year boundary. Contrast </a:t>
            </a:r>
            <a:r>
              <a:rPr lang="en-US" baseline="0" dirty="0" err="1"/>
              <a:t>QuarterSequential</a:t>
            </a:r>
            <a:r>
              <a:rPr lang="en-US" baseline="0" dirty="0"/>
              <a:t> to Quarter (which just has quarter number of year). This allows us to always do simple arithmetic to get a dynamic offset. This sort of field should be maintained for every granularity of date period you’re interested in, e.g. week, month, fiscal period, quarter, semester, year, decade.</a:t>
            </a:r>
          </a:p>
          <a:p>
            <a:endParaRPr lang="en-US" baseline="0" dirty="0"/>
          </a:p>
          <a:p>
            <a:r>
              <a:rPr lang="en-US" baseline="0" dirty="0"/>
              <a:t>This is necessary because dates are stupid and the number of days in periods is variable, and bounding calendar dates move.</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16</a:t>
            </a:fld>
            <a:endParaRPr lang="en-US"/>
          </a:p>
        </p:txBody>
      </p:sp>
    </p:spTree>
    <p:extLst>
      <p:ext uri="{BB962C8B-B14F-4D97-AF65-F5344CB8AC3E}">
        <p14:creationId xmlns:p14="http://schemas.microsoft.com/office/powerpoint/2010/main" val="2554933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17</a:t>
            </a:fld>
            <a:endParaRPr lang="en-US"/>
          </a:p>
        </p:txBody>
      </p:sp>
    </p:spTree>
    <p:extLst>
      <p:ext uri="{BB962C8B-B14F-4D97-AF65-F5344CB8AC3E}">
        <p14:creationId xmlns:p14="http://schemas.microsoft.com/office/powerpoint/2010/main" val="172328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modern BI tool or query</a:t>
            </a:r>
            <a:r>
              <a:rPr lang="en-US" baseline="0" dirty="0"/>
              <a:t> language allows correct arithmetic on dates, either with a DATEADD() function or similar, or implicit conversion between integers and dates, e.g. 2016-02-28 + 1 = 2016-02-29 and 2015-02-28 + 1 = 2015-03-01</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18</a:t>
            </a:fld>
            <a:endParaRPr lang="en-US"/>
          </a:p>
        </p:txBody>
      </p:sp>
    </p:spTree>
    <p:extLst>
      <p:ext uri="{BB962C8B-B14F-4D97-AF65-F5344CB8AC3E}">
        <p14:creationId xmlns:p14="http://schemas.microsoft.com/office/powerpoint/2010/main" val="3265974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 flags are easy to filter on. They can be highly selective,</a:t>
            </a:r>
            <a:r>
              <a:rPr lang="en-US" baseline="0" dirty="0"/>
              <a:t> and work very well with filtered indices.</a:t>
            </a:r>
          </a:p>
          <a:p>
            <a:endParaRPr lang="en-US" baseline="0" dirty="0"/>
          </a:p>
          <a:p>
            <a:r>
              <a:rPr lang="en-US" baseline="0" dirty="0"/>
              <a:t>Note the breaking of 3NF in </a:t>
            </a:r>
            <a:r>
              <a:rPr lang="en-US" baseline="0" dirty="0" err="1"/>
              <a:t>WorkdayFlag</a:t>
            </a:r>
            <a:r>
              <a:rPr lang="en-US" baseline="0" dirty="0"/>
              <a:t> – this can be derived from </a:t>
            </a:r>
            <a:r>
              <a:rPr lang="en-US" baseline="0" dirty="0" err="1"/>
              <a:t>WeekdayFlag</a:t>
            </a:r>
            <a:r>
              <a:rPr lang="en-US" baseline="0" dirty="0"/>
              <a:t> and </a:t>
            </a:r>
            <a:r>
              <a:rPr lang="en-US" baseline="0" dirty="0" err="1"/>
              <a:t>HolidayFlag</a:t>
            </a:r>
            <a:r>
              <a:rPr lang="en-US" baseline="0" dirty="0"/>
              <a:t> (WHERE </a:t>
            </a:r>
            <a:r>
              <a:rPr lang="en-US" baseline="0" dirty="0" err="1"/>
              <a:t>WeekdayFlag</a:t>
            </a:r>
            <a:r>
              <a:rPr lang="en-US" baseline="0" dirty="0"/>
              <a:t> = 1 AND </a:t>
            </a:r>
            <a:r>
              <a:rPr lang="en-US" baseline="0" dirty="0" err="1"/>
              <a:t>HolidayFlag</a:t>
            </a:r>
            <a:r>
              <a:rPr lang="en-US" baseline="0" dirty="0"/>
              <a:t> = 0), but it is simpler and can be much faster to have this logic already defined. In this example the logic is trivial, but logical derivation can add significant time to run-time evaluation.</a:t>
            </a:r>
          </a:p>
          <a:p>
            <a:endParaRPr lang="en-US" baseline="0" dirty="0"/>
          </a:p>
          <a:p>
            <a:r>
              <a:rPr lang="en-US" baseline="0" dirty="0"/>
              <a:t>Note the presence of pretty display values in addition to bit flags – display fields help with consistency in reporting and are friendlier to end users for visual filters (e.g. Excel slicers).</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19</a:t>
            </a:fld>
            <a:endParaRPr lang="en-US"/>
          </a:p>
        </p:txBody>
      </p:sp>
    </p:spTree>
    <p:extLst>
      <p:ext uri="{BB962C8B-B14F-4D97-AF65-F5344CB8AC3E}">
        <p14:creationId xmlns:p14="http://schemas.microsoft.com/office/powerpoint/2010/main" val="3329697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20</a:t>
            </a:fld>
            <a:endParaRPr lang="en-US"/>
          </a:p>
        </p:txBody>
      </p:sp>
    </p:spTree>
    <p:extLst>
      <p:ext uri="{BB962C8B-B14F-4D97-AF65-F5344CB8AC3E}">
        <p14:creationId xmlns:p14="http://schemas.microsoft.com/office/powerpoint/2010/main" val="422980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and [</a:t>
            </a:r>
            <a:r>
              <a:rPr lang="en-US" baseline="0" dirty="0" err="1"/>
              <a:t>CurrentYear</a:t>
            </a:r>
            <a:r>
              <a:rPr lang="en-US" baseline="0" dirty="0"/>
              <a:t>] both update nightly – this can be implemented in a view or via a nightly update process on the physical table in your EDW. Note also the nice display fields that hold the absolute value for date, year when the relevant flag is 0, but say “Today”, “This Year” where the relevant flag is 1.</a:t>
            </a:r>
          </a:p>
          <a:p>
            <a:endParaRPr lang="en-US" baseline="0" dirty="0"/>
          </a:p>
          <a:p>
            <a:r>
              <a:rPr lang="en-US" baseline="0" dirty="0"/>
              <a:t>You can now save/default a parameter to “Today” and the report will always show today’s values.</a:t>
            </a:r>
          </a:p>
          <a:p>
            <a:endParaRPr lang="en-US" baseline="0" dirty="0"/>
          </a:p>
          <a:p>
            <a:r>
              <a:rPr lang="en-US" baseline="0" dirty="0"/>
              <a:t>Another example of where this might be used is if you need to rank customers or sales reps by total sales. This is a static attribute between processing of the model.</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21</a:t>
            </a:fld>
            <a:endParaRPr lang="en-US"/>
          </a:p>
        </p:txBody>
      </p:sp>
    </p:spTree>
    <p:extLst>
      <p:ext uri="{BB962C8B-B14F-4D97-AF65-F5344CB8AC3E}">
        <p14:creationId xmlns:p14="http://schemas.microsoft.com/office/powerpoint/2010/main" val="320836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shown above is just a logical representation of</a:t>
            </a:r>
            <a:r>
              <a:rPr lang="en-US" baseline="0" dirty="0"/>
              <a:t> the scenario described.</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23</a:t>
            </a:fld>
            <a:endParaRPr lang="en-US"/>
          </a:p>
        </p:txBody>
      </p:sp>
    </p:spTree>
    <p:extLst>
      <p:ext uri="{BB962C8B-B14F-4D97-AF65-F5344CB8AC3E}">
        <p14:creationId xmlns:p14="http://schemas.microsoft.com/office/powerpoint/2010/main" val="290163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Calling out two key things that will be recurring themes</a:t>
            </a:r>
          </a:p>
          <a:p>
            <a:endParaRPr lang="en-US" dirty="0"/>
          </a:p>
          <a:p>
            <a:r>
              <a:rPr lang="en-US" dirty="0"/>
              <a:t>And before getting into specific examples, I’d like to lead off with some thoughts – not principles, not rules, but things to think about</a:t>
            </a:r>
          </a:p>
        </p:txBody>
      </p:sp>
      <p:sp>
        <p:nvSpPr>
          <p:cNvPr id="4" name="Slide Number Placeholder 3"/>
          <p:cNvSpPr>
            <a:spLocks noGrp="1"/>
          </p:cNvSpPr>
          <p:nvPr>
            <p:ph type="sldNum" sz="quarter" idx="10"/>
          </p:nvPr>
        </p:nvSpPr>
        <p:spPr/>
        <p:txBody>
          <a:bodyPr/>
          <a:lstStyle/>
          <a:p>
            <a:fld id="{52683261-039C-4C2D-9C83-052ADC55F0AC}" type="slidenum">
              <a:rPr lang="en-US" smtClean="0"/>
              <a:t>5</a:t>
            </a:fld>
            <a:endParaRPr lang="en-US"/>
          </a:p>
        </p:txBody>
      </p:sp>
    </p:spTree>
    <p:extLst>
      <p:ext uri="{BB962C8B-B14F-4D97-AF65-F5344CB8AC3E}">
        <p14:creationId xmlns:p14="http://schemas.microsoft.com/office/powerpoint/2010/main" val="2527075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sort of iteration is expensive at runtime and can be easily</a:t>
            </a:r>
            <a:r>
              <a:rPr lang="en-US" baseline="0" dirty="0"/>
              <a:t> </a:t>
            </a:r>
            <a:r>
              <a:rPr lang="en-US" baseline="0" dirty="0" err="1"/>
              <a:t>precalculated</a:t>
            </a:r>
            <a:r>
              <a:rPr lang="en-US" baseline="0" dirty="0"/>
              <a:t>.</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24</a:t>
            </a:fld>
            <a:endParaRPr lang="en-US"/>
          </a:p>
        </p:txBody>
      </p:sp>
    </p:spTree>
    <p:extLst>
      <p:ext uri="{BB962C8B-B14F-4D97-AF65-F5344CB8AC3E}">
        <p14:creationId xmlns:p14="http://schemas.microsoft.com/office/powerpoint/2010/main" val="410414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reason to let your servers sit idle.</a:t>
            </a:r>
          </a:p>
          <a:p>
            <a:endParaRPr lang="en-US" dirty="0"/>
          </a:p>
          <a:p>
            <a:r>
              <a:rPr lang="en-US" dirty="0"/>
              <a:t>Note: There is no reason to purposefully write inefficient code for ETL or</a:t>
            </a:r>
            <a:r>
              <a:rPr lang="en-US" baseline="0" dirty="0"/>
              <a:t> calculate useless values. Optimization is important.</a:t>
            </a:r>
          </a:p>
          <a:p>
            <a:endParaRPr lang="en-US" baseline="0" dirty="0"/>
          </a:p>
          <a:p>
            <a:r>
              <a:rPr lang="en-US" baseline="0" dirty="0"/>
              <a:t>This being said, there is clear value in </a:t>
            </a:r>
            <a:r>
              <a:rPr lang="en-US" baseline="0" dirty="0" err="1"/>
              <a:t>precalculating</a:t>
            </a:r>
            <a:r>
              <a:rPr lang="en-US" baseline="0" dirty="0"/>
              <a:t> static attributes in dimensions</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25</a:t>
            </a:fld>
            <a:endParaRPr lang="en-US"/>
          </a:p>
        </p:txBody>
      </p:sp>
    </p:spTree>
    <p:extLst>
      <p:ext uri="{BB962C8B-B14F-4D97-AF65-F5344CB8AC3E}">
        <p14:creationId xmlns:p14="http://schemas.microsoft.com/office/powerpoint/2010/main" val="908567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logical</a:t>
            </a:r>
            <a:r>
              <a:rPr lang="en-US" baseline="0" dirty="0"/>
              <a:t> representation of the problem can become the dimension we need. Here we transform the specific business logic into a physical model that allows us to perform a simple filter.</a:t>
            </a:r>
          </a:p>
          <a:p>
            <a:endParaRPr lang="en-US" baseline="0" dirty="0"/>
          </a:p>
          <a:p>
            <a:r>
              <a:rPr lang="en-US" baseline="0" dirty="0"/>
              <a:t>With a logical composite key of [Store] and [Date] (obviously we’d like to create a single surrogate key to use as primary key in this table), we can define a helper column of [</a:t>
            </a:r>
            <a:r>
              <a:rPr lang="en-US" baseline="0" dirty="0" err="1"/>
              <a:t>IncludeInComp</a:t>
            </a:r>
            <a:r>
              <a:rPr lang="en-US" baseline="0" dirty="0"/>
              <a:t>]. This is simply a field that tells us whether both days are open for a given store on the appropriate date. We can join this to our fact table and only include values for both dates necessary – the filter becomes a simple WHERE </a:t>
            </a:r>
            <a:r>
              <a:rPr lang="en-US" baseline="0" dirty="0" err="1"/>
              <a:t>IncludeInComp</a:t>
            </a:r>
            <a:r>
              <a:rPr lang="en-US" baseline="0" dirty="0"/>
              <a:t> = 1</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28</a:t>
            </a:fld>
            <a:endParaRPr lang="en-US"/>
          </a:p>
        </p:txBody>
      </p:sp>
    </p:spTree>
    <p:extLst>
      <p:ext uri="{BB962C8B-B14F-4D97-AF65-F5344CB8AC3E}">
        <p14:creationId xmlns:p14="http://schemas.microsoft.com/office/powerpoint/2010/main" val="362268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29</a:t>
            </a:fld>
            <a:endParaRPr lang="en-US"/>
          </a:p>
        </p:txBody>
      </p:sp>
    </p:spTree>
    <p:extLst>
      <p:ext uri="{BB962C8B-B14F-4D97-AF65-F5344CB8AC3E}">
        <p14:creationId xmlns:p14="http://schemas.microsoft.com/office/powerpoint/2010/main" val="397527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aseline="0" dirty="0"/>
              <a:t>They’re confusing to end users</a:t>
            </a:r>
          </a:p>
          <a:p>
            <a:pPr marL="228600" indent="-228600">
              <a:buFont typeface="+mj-lt"/>
              <a:buAutoNum type="arabicPeriod"/>
            </a:pPr>
            <a:r>
              <a:rPr lang="en-US" baseline="0" dirty="0"/>
              <a:t>They can be confusing to reason about in ETL</a:t>
            </a:r>
          </a:p>
          <a:p>
            <a:pPr marL="228600" indent="-228600">
              <a:buFont typeface="+mj-lt"/>
              <a:buAutoNum type="arabicPeriod"/>
            </a:pPr>
            <a:r>
              <a:rPr lang="en-US" baseline="0" dirty="0"/>
              <a:t>They are difficult to set up in a useful way</a:t>
            </a:r>
          </a:p>
          <a:p>
            <a:pPr marL="228600" indent="-228600">
              <a:buFont typeface="+mj-lt"/>
              <a:buAutoNum type="arabicPeriod"/>
            </a:pPr>
            <a:r>
              <a:rPr lang="en-US" baseline="0" dirty="0"/>
              <a:t>We need to consider the actual business question</a:t>
            </a:r>
          </a:p>
          <a:p>
            <a:pPr marL="228600" indent="-228600">
              <a:buFont typeface="+mj-lt"/>
              <a:buAutoNum type="arabicPeriod"/>
            </a:pPr>
            <a:r>
              <a:rPr lang="en-US" baseline="0" dirty="0"/>
              <a:t>What is the model that most easily represents that reality?</a:t>
            </a:r>
          </a:p>
          <a:p>
            <a:pPr marL="228600" indent="-228600">
              <a:buFont typeface="+mj-lt"/>
              <a:buAutoNum type="arabicPeriod"/>
            </a:pPr>
            <a:r>
              <a:rPr lang="en-US" baseline="0" dirty="0"/>
              <a:t>There’s a simple solution that covers vast majority of SCD</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CD7C5586-DD5F-4B6C-A03E-10D6395277F3}" type="slidenum">
              <a:rPr lang="en-US" smtClean="0"/>
              <a:t>31</a:t>
            </a:fld>
            <a:endParaRPr lang="en-US"/>
          </a:p>
        </p:txBody>
      </p:sp>
    </p:spTree>
    <p:extLst>
      <p:ext uri="{BB962C8B-B14F-4D97-AF65-F5344CB8AC3E}">
        <p14:creationId xmlns:p14="http://schemas.microsoft.com/office/powerpoint/2010/main" val="1586704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32</a:t>
            </a:fld>
            <a:endParaRPr lang="en-US"/>
          </a:p>
        </p:txBody>
      </p:sp>
    </p:spTree>
    <p:extLst>
      <p:ext uri="{BB962C8B-B14F-4D97-AF65-F5344CB8AC3E}">
        <p14:creationId xmlns:p14="http://schemas.microsoft.com/office/powerpoint/2010/main" val="1429514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specific business need being addressed here is to attribute historical sales appropriately to a sales rep, manager,</a:t>
            </a:r>
            <a:r>
              <a:rPr lang="en-US" baseline="0" dirty="0"/>
              <a:t> </a:t>
            </a:r>
            <a:r>
              <a:rPr lang="en-US" baseline="0" dirty="0" err="1"/>
              <a:t>etc</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CD7C5586-DD5F-4B6C-A03E-10D6395277F3}" type="slidenum">
              <a:rPr lang="en-US" smtClean="0"/>
              <a:t>36</a:t>
            </a:fld>
            <a:endParaRPr lang="en-US"/>
          </a:p>
        </p:txBody>
      </p:sp>
    </p:spTree>
    <p:extLst>
      <p:ext uri="{BB962C8B-B14F-4D97-AF65-F5344CB8AC3E}">
        <p14:creationId xmlns:p14="http://schemas.microsoft.com/office/powerpoint/2010/main" val="290194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dimensional model exposed to end users. We would</a:t>
            </a:r>
            <a:r>
              <a:rPr lang="en-US" baseline="0" dirty="0"/>
              <a:t> likely maintain the SCD table we saw earlier as a necessary component of our ETL to be able to build this model appropriately. The key is to mask this complexity as it is often unnecessary for this type of reporting.</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37</a:t>
            </a:fld>
            <a:endParaRPr lang="en-US"/>
          </a:p>
        </p:txBody>
      </p:sp>
    </p:spTree>
    <p:extLst>
      <p:ext uri="{BB962C8B-B14F-4D97-AF65-F5344CB8AC3E}">
        <p14:creationId xmlns:p14="http://schemas.microsoft.com/office/powerpoint/2010/main" val="1482405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clear difference in business problems</a:t>
            </a:r>
            <a:r>
              <a:rPr lang="en-US" baseline="0" dirty="0"/>
              <a:t> here. The prior example is sales fact reporting. The current goal is point-in-time headcounts.</a:t>
            </a:r>
          </a:p>
          <a:p>
            <a:endParaRPr lang="en-US" baseline="0" dirty="0"/>
          </a:p>
          <a:p>
            <a:r>
              <a:rPr lang="en-US" baseline="0" dirty="0"/>
              <a:t>These are very different problems. The original SCD table with validity periods *can* support both, but in that case we end up using a dimension as a fact table (we’d end up writing measures against </a:t>
            </a:r>
            <a:r>
              <a:rPr lang="en-US" baseline="0" dirty="0" err="1"/>
              <a:t>DimSalesRep</a:t>
            </a:r>
            <a:r>
              <a:rPr lang="en-US" baseline="0" dirty="0"/>
              <a:t>). In a dimensional model, we define aggregates/measures against fact tables.</a:t>
            </a:r>
          </a:p>
          <a:p>
            <a:endParaRPr lang="en-US" baseline="0" dirty="0"/>
          </a:p>
          <a:p>
            <a:r>
              <a:rPr lang="en-US" baseline="0" dirty="0"/>
              <a:t>What we want is a fact table for this business process.</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40</a:t>
            </a:fld>
            <a:endParaRPr lang="en-US"/>
          </a:p>
        </p:txBody>
      </p:sp>
    </p:spTree>
    <p:extLst>
      <p:ext uri="{BB962C8B-B14F-4D97-AF65-F5344CB8AC3E}">
        <p14:creationId xmlns:p14="http://schemas.microsoft.com/office/powerpoint/2010/main" val="1983874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calculation is a</a:t>
            </a:r>
            <a:r>
              <a:rPr lang="en-US" baseline="0" dirty="0"/>
              <a:t> version of events-in-progress reporting. It is not particularly difficult or particularly complex, but it would not be accurately described as both simple and easy.</a:t>
            </a:r>
          </a:p>
          <a:p>
            <a:endParaRPr lang="en-US" baseline="0" dirty="0"/>
          </a:p>
          <a:p>
            <a:r>
              <a:rPr lang="en-US" baseline="0" dirty="0"/>
              <a:t>Again, this would be writing measures against a dimension.</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41</a:t>
            </a:fld>
            <a:endParaRPr lang="en-US"/>
          </a:p>
        </p:txBody>
      </p:sp>
    </p:spTree>
    <p:extLst>
      <p:ext uri="{BB962C8B-B14F-4D97-AF65-F5344CB8AC3E}">
        <p14:creationId xmlns:p14="http://schemas.microsoft.com/office/powerpoint/2010/main" val="1849547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thoughts to help guide you and help think about dimensional modelling</a:t>
            </a:r>
            <a:r>
              <a:rPr lang="en-US" baseline="0" dirty="0"/>
              <a:t> for your business. These are explicitly not design principles, but guides to help ask the right questions.</a:t>
            </a:r>
          </a:p>
          <a:p>
            <a:endParaRPr lang="en-US" baseline="0" dirty="0"/>
          </a:p>
          <a:p>
            <a:r>
              <a:rPr lang="en-US" baseline="0" dirty="0"/>
              <a:t>Storage is cheap – cost/GB is and has been trending down, along with read and write latency and throughput. Similarly, memory follows the same trends as non-volatile storage. No matter what the storage engine back-end is for your analysis and reporting layer, it is usually not much of a concern to trade space for time of execution or simplicity of model.</a:t>
            </a:r>
          </a:p>
          <a:p>
            <a:endParaRPr lang="en-US" baseline="0" dirty="0"/>
          </a:p>
          <a:p>
            <a:r>
              <a:rPr lang="en-US" baseline="0" dirty="0"/>
              <a:t>Servers don’t sleep at night. If your servers sit idle/underutilized overnight and your users complain about slow reports, dashboards, measures, you have an opportunity to look for options of </a:t>
            </a:r>
            <a:r>
              <a:rPr lang="en-US" baseline="0" dirty="0" err="1"/>
              <a:t>precalculating</a:t>
            </a:r>
            <a:r>
              <a:rPr lang="en-US" baseline="0" dirty="0"/>
              <a:t>/</a:t>
            </a:r>
            <a:r>
              <a:rPr lang="en-US" baseline="0" dirty="0" err="1"/>
              <a:t>preaggregating</a:t>
            </a:r>
            <a:r>
              <a:rPr lang="en-US" baseline="0" dirty="0"/>
              <a:t> actual values or at least intermediate helper values.</a:t>
            </a:r>
          </a:p>
          <a:p>
            <a:endParaRPr lang="en-US" baseline="0" dirty="0"/>
          </a:p>
          <a:p>
            <a:r>
              <a:rPr lang="en-US" baseline="0" dirty="0"/>
              <a:t>Business question – this is the reason that most of these are thoughts and not principles. It is difficult to generalize any pattern to all dimensional models, because specific business needs will indicate different design decisions and tradeoffs to make. The thing to keep in mind is that in dimensional modelling a fact table is expected to correlate with one business process. The specific process will define what is included in a fact table and how we structure it, and what attributes are necessary in our conformed dimensions.</a:t>
            </a:r>
          </a:p>
          <a:p>
            <a:r>
              <a:rPr lang="en-US" baseline="0" dirty="0"/>
              <a:t>It is important to be very specific with the business questions that need answering, and it is also important to keep in mind that it is your responsibility to draw out the necessary details for model design – nontechnical end users tend not to provide sufficient specification for a complete design.</a:t>
            </a:r>
          </a:p>
          <a:p>
            <a:endParaRPr lang="en-US" baseline="0" dirty="0"/>
          </a:p>
          <a:p>
            <a:r>
              <a:rPr lang="en-US" baseline="0" dirty="0"/>
              <a:t>BI is not OLTP. Keep in mind that OLTP is characterized by tightly controlled and optimized access to data, and the data structures tend to be optimized for small, fast, transactional writes.</a:t>
            </a:r>
          </a:p>
          <a:p>
            <a:r>
              <a:rPr lang="en-US" baseline="0" dirty="0"/>
              <a:t>BI is characterized by ad-hoc workloads with large reads, and bulk-writes only during ETL.</a:t>
            </a:r>
          </a:p>
          <a:p>
            <a:r>
              <a:rPr lang="en-US" baseline="0" dirty="0"/>
              <a:t>In OLTP, it is likely that every read and write is performed via an optimized, parameterized stored procedure or application code. Indexes are applied strategically to address performance bottlenecks. </a:t>
            </a:r>
          </a:p>
          <a:p>
            <a:r>
              <a:rPr lang="en-US" baseline="0" dirty="0"/>
              <a:t>In BI, queries will be developed ad-hoc and fired continuously against your data source. Known reports can be optimized, but analysts will be using the model to answer new questions daily. This requires a flexible and easy to reason about model.</a:t>
            </a:r>
          </a:p>
          <a:p>
            <a:endParaRPr lang="en-US" baseline="0" dirty="0"/>
          </a:p>
          <a:p>
            <a:r>
              <a:rPr lang="en-US" baseline="0" dirty="0"/>
              <a:t>In BI, the UI we expose to end users is the data model.</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6</a:t>
            </a:fld>
            <a:endParaRPr lang="en-US"/>
          </a:p>
        </p:txBody>
      </p:sp>
    </p:spTree>
    <p:extLst>
      <p:ext uri="{BB962C8B-B14F-4D97-AF65-F5344CB8AC3E}">
        <p14:creationId xmlns:p14="http://schemas.microsoft.com/office/powerpoint/2010/main" val="3051506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sample of what the fact table might look like. </a:t>
            </a:r>
          </a:p>
          <a:p>
            <a:endParaRPr lang="en-US" baseline="0" dirty="0"/>
          </a:p>
          <a:p>
            <a:r>
              <a:rPr lang="en-US" baseline="0" dirty="0"/>
              <a:t>We might still have SCDs with this fact table. For example, we might track </a:t>
            </a:r>
            <a:r>
              <a:rPr lang="en-US" baseline="0" dirty="0" err="1"/>
              <a:t>EmployeeName</a:t>
            </a:r>
            <a:r>
              <a:rPr lang="en-US" baseline="0" dirty="0"/>
              <a:t> as a type 1 SCD in </a:t>
            </a:r>
            <a:r>
              <a:rPr lang="en-US" baseline="0" dirty="0" err="1"/>
              <a:t>DimEmployee</a:t>
            </a:r>
            <a:r>
              <a:rPr lang="en-US" baseline="0" dirty="0"/>
              <a:t> (this would depend on our specific business needs), related to this fact table.</a:t>
            </a:r>
          </a:p>
          <a:p>
            <a:endParaRPr lang="en-US" baseline="0" dirty="0"/>
          </a:p>
          <a:p>
            <a:r>
              <a:rPr lang="en-US" baseline="0" dirty="0"/>
              <a:t>But for the headcount measures described in this problem, we can use this fact table structure.</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42</a:t>
            </a:fld>
            <a:endParaRPr lang="en-US"/>
          </a:p>
        </p:txBody>
      </p:sp>
    </p:spTree>
    <p:extLst>
      <p:ext uri="{BB962C8B-B14F-4D97-AF65-F5344CB8AC3E}">
        <p14:creationId xmlns:p14="http://schemas.microsoft.com/office/powerpoint/2010/main" val="2858173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we might also use</a:t>
            </a:r>
            <a:r>
              <a:rPr lang="en-US" baseline="0" dirty="0"/>
              <a:t> a measure that is SUM(</a:t>
            </a:r>
            <a:r>
              <a:rPr lang="en-US" baseline="0" dirty="0" err="1"/>
              <a:t>ReHireFlag</a:t>
            </a:r>
            <a:r>
              <a:rPr lang="en-US" baseline="0" dirty="0"/>
              <a:t>) or SUM(</a:t>
            </a:r>
            <a:r>
              <a:rPr lang="en-US" baseline="0" dirty="0" err="1"/>
              <a:t>NewRoleFlag</a:t>
            </a:r>
            <a:r>
              <a:rPr lang="en-US" baseline="0" dirty="0"/>
              <a:t>). It is possible that in a given reporting time frame a single employee would have multiple role transitions. If the question is how many employees transitioned roles in the time frame we’ve selected, then our distinct count is correct. If the question is how many transitions were made by employees in the time frame selected, we’d need to count every instance of 1 in </a:t>
            </a:r>
            <a:r>
              <a:rPr lang="en-US" baseline="0" dirty="0" err="1"/>
              <a:t>NewRoleFlag</a:t>
            </a:r>
            <a:r>
              <a:rPr lang="en-US" baseline="0" dirty="0"/>
              <a:t>, or the sum of that field.</a:t>
            </a:r>
          </a:p>
          <a:p>
            <a:endParaRPr lang="en-US" baseline="0" dirty="0"/>
          </a:p>
          <a:p>
            <a:r>
              <a:rPr lang="en-US" baseline="0" dirty="0"/>
              <a:t>These flags have a large preponderance of 0 values, so become highly selective when we filter where any of them is equal to 1.</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43</a:t>
            </a:fld>
            <a:endParaRPr lang="en-US"/>
          </a:p>
        </p:txBody>
      </p:sp>
    </p:spTree>
    <p:extLst>
      <p:ext uri="{BB962C8B-B14F-4D97-AF65-F5344CB8AC3E}">
        <p14:creationId xmlns:p14="http://schemas.microsoft.com/office/powerpoint/2010/main" val="1585662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a:t>
            </a:r>
            <a:r>
              <a:rPr lang="en-US" baseline="0" dirty="0"/>
              <a:t> our bit flags on a fact table here – this is a relatively small space consideration.</a:t>
            </a:r>
          </a:p>
          <a:p>
            <a:endParaRPr lang="en-US" baseline="0" dirty="0"/>
          </a:p>
          <a:p>
            <a:r>
              <a:rPr lang="en-US" baseline="0" dirty="0"/>
              <a:t>You may prefer to split out these flags into a separate flag dimension. Especially if you have a large number of flags (and even more if they are multi-valued flags), it may make sense to create a dimension with just these flags and a surrogate key for the flag value combinations that appear in your data.</a:t>
            </a:r>
          </a:p>
          <a:p>
            <a:endParaRPr lang="en-US" baseline="0" dirty="0"/>
          </a:p>
          <a:p>
            <a:r>
              <a:rPr lang="en-US" baseline="0" dirty="0"/>
              <a:t>In our example above, we’d not see all 8 combinations of three bit flags (2^3). We will never see </a:t>
            </a:r>
            <a:r>
              <a:rPr lang="en-US" baseline="0" dirty="0" err="1"/>
              <a:t>NewHireFlag</a:t>
            </a:r>
            <a:r>
              <a:rPr lang="en-US" baseline="0" dirty="0"/>
              <a:t> = 1 and </a:t>
            </a:r>
            <a:r>
              <a:rPr lang="en-US" baseline="0" dirty="0" err="1"/>
              <a:t>ReHireFlag</a:t>
            </a:r>
            <a:r>
              <a:rPr lang="en-US" baseline="0" dirty="0"/>
              <a:t> = 1 based on the logic as defined.</a:t>
            </a:r>
          </a:p>
          <a:p>
            <a:endParaRPr lang="en-US" baseline="0" dirty="0"/>
          </a:p>
          <a:p>
            <a:r>
              <a:rPr lang="en-US" baseline="0" dirty="0"/>
              <a:t>In this case our dimension would reasonably have at most 5 distinct combinations of values for our 3 flags. This can lead to space savings depending on the distribution of your data. To repeat one of our design thoughts, though, storage is cheap – this becomes a valid consideration only at very large data volumes, or in a very mature model.</a:t>
            </a:r>
          </a:p>
        </p:txBody>
      </p:sp>
      <p:sp>
        <p:nvSpPr>
          <p:cNvPr id="4" name="Slide Number Placeholder 3"/>
          <p:cNvSpPr>
            <a:spLocks noGrp="1"/>
          </p:cNvSpPr>
          <p:nvPr>
            <p:ph type="sldNum" sz="quarter" idx="10"/>
          </p:nvPr>
        </p:nvSpPr>
        <p:spPr/>
        <p:txBody>
          <a:bodyPr/>
          <a:lstStyle/>
          <a:p>
            <a:fld id="{CD7C5586-DD5F-4B6C-A03E-10D6395277F3}" type="slidenum">
              <a:rPr lang="en-US" smtClean="0"/>
              <a:t>44</a:t>
            </a:fld>
            <a:endParaRPr lang="en-US"/>
          </a:p>
        </p:txBody>
      </p:sp>
    </p:spTree>
    <p:extLst>
      <p:ext uri="{BB962C8B-B14F-4D97-AF65-F5344CB8AC3E}">
        <p14:creationId xmlns:p14="http://schemas.microsoft.com/office/powerpoint/2010/main" val="1608620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see a fact table </a:t>
            </a:r>
            <a:r>
              <a:rPr lang="en-US" baseline="0" dirty="0" err="1"/>
              <a:t>FactSales</a:t>
            </a:r>
            <a:r>
              <a:rPr lang="en-US" baseline="0" dirty="0"/>
              <a:t> and a helper table </a:t>
            </a:r>
            <a:r>
              <a:rPr lang="en-US" baseline="0" dirty="0" err="1"/>
              <a:t>FactSalesDistribution</a:t>
            </a:r>
            <a:r>
              <a:rPr lang="en-US" baseline="0" dirty="0"/>
              <a:t> that is strictly larger than </a:t>
            </a:r>
            <a:r>
              <a:rPr lang="en-US" baseline="0" dirty="0" err="1"/>
              <a:t>FactSales</a:t>
            </a:r>
            <a:r>
              <a:rPr lang="en-US" baseline="0" dirty="0"/>
              <a:t>.</a:t>
            </a:r>
          </a:p>
          <a:p>
            <a:endParaRPr lang="en-US" baseline="0" dirty="0"/>
          </a:p>
          <a:p>
            <a:r>
              <a:rPr lang="en-US" baseline="0" dirty="0"/>
              <a:t>If </a:t>
            </a:r>
            <a:r>
              <a:rPr lang="en-US" baseline="0" dirty="0" err="1"/>
              <a:t>FactSales</a:t>
            </a:r>
            <a:r>
              <a:rPr lang="en-US" baseline="0" dirty="0"/>
              <a:t> is X million rows, </a:t>
            </a:r>
            <a:r>
              <a:rPr lang="en-US" baseline="0" dirty="0" err="1"/>
              <a:t>FactSalesDistribution</a:t>
            </a:r>
            <a:r>
              <a:rPr lang="en-US" baseline="0" dirty="0"/>
              <a:t> is ~ 2X million.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D7C5586-DD5F-4B6C-A03E-10D6395277F3}" type="slidenum">
              <a:rPr lang="en-US" smtClean="0"/>
              <a:t>46</a:t>
            </a:fld>
            <a:endParaRPr lang="en-US"/>
          </a:p>
        </p:txBody>
      </p:sp>
    </p:spTree>
    <p:extLst>
      <p:ext uri="{BB962C8B-B14F-4D97-AF65-F5344CB8AC3E}">
        <p14:creationId xmlns:p14="http://schemas.microsoft.com/office/powerpoint/2010/main" val="2639494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derive this table at runtime</a:t>
            </a:r>
            <a:r>
              <a:rPr lang="en-US" baseline="0" dirty="0"/>
              <a:t> would be expensive on a large fact table, especially if this is a common reporting need. Again, reporting needs drive our design decisions. For the purpose of this example, we assume that this join is the most common use case for these fact tables.</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47</a:t>
            </a:fld>
            <a:endParaRPr lang="en-US"/>
          </a:p>
        </p:txBody>
      </p:sp>
    </p:spTree>
    <p:extLst>
      <p:ext uri="{BB962C8B-B14F-4D97-AF65-F5344CB8AC3E}">
        <p14:creationId xmlns:p14="http://schemas.microsoft.com/office/powerpoint/2010/main" val="1431638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original table is easily and cheaply derived from this unified fact table, but in this case we see a halving of space dedicated to the fact table (always the largest table in a model) and much faster runtime evaluation.</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48</a:t>
            </a:fld>
            <a:endParaRPr lang="en-US"/>
          </a:p>
        </p:txBody>
      </p:sp>
    </p:spTree>
    <p:extLst>
      <p:ext uri="{BB962C8B-B14F-4D97-AF65-F5344CB8AC3E}">
        <p14:creationId xmlns:p14="http://schemas.microsoft.com/office/powerpoint/2010/main" val="1497448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original table is easily and cheaply derived from this unified fact table, but in this case we see a halving of space dedicated to the fact table (always the largest table in a model) and much faster runtime evaluation.</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49</a:t>
            </a:fld>
            <a:endParaRPr lang="en-US"/>
          </a:p>
        </p:txBody>
      </p:sp>
    </p:spTree>
    <p:extLst>
      <p:ext uri="{BB962C8B-B14F-4D97-AF65-F5344CB8AC3E}">
        <p14:creationId xmlns:p14="http://schemas.microsoft.com/office/powerpoint/2010/main" val="1691163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summary of points we’ve covered</a:t>
            </a:r>
            <a:r>
              <a:rPr lang="en-US" baseline="0" dirty="0"/>
              <a:t> previously. These should drive the questions we ask during dimensional model design. The answers to these (and more – we’ve only scratched the surface of a few common reporting problems) questions will drive the final physical design of the model.</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50</a:t>
            </a:fld>
            <a:endParaRPr lang="en-US"/>
          </a:p>
        </p:txBody>
      </p:sp>
    </p:spTree>
    <p:extLst>
      <p:ext uri="{BB962C8B-B14F-4D97-AF65-F5344CB8AC3E}">
        <p14:creationId xmlns:p14="http://schemas.microsoft.com/office/powerpoint/2010/main" val="1030197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a:t>
            </a:r>
            <a:r>
              <a:rPr lang="en-US" baseline="0" dirty="0"/>
              <a:t> dimensional model is the only part of the UI we get to design for our end users in BI. The goal is to create a model  and measures that are simple to reason about and fast to query/report on. The easier it is for end users to understand the model and write their own queries and measures, the fewer support requests you will see, and the more value can be derived from a BI solution.</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51</a:t>
            </a:fld>
            <a:endParaRPr lang="en-US"/>
          </a:p>
        </p:txBody>
      </p:sp>
    </p:spTree>
    <p:extLst>
      <p:ext uri="{BB962C8B-B14F-4D97-AF65-F5344CB8AC3E}">
        <p14:creationId xmlns:p14="http://schemas.microsoft.com/office/powerpoint/2010/main" val="283915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of increasing generality</a:t>
            </a:r>
          </a:p>
          <a:p>
            <a:endParaRPr lang="en-US" dirty="0"/>
          </a:p>
          <a:p>
            <a:r>
              <a:rPr lang="en-US" dirty="0"/>
              <a:t>Now let’s talk about dates</a:t>
            </a:r>
          </a:p>
        </p:txBody>
      </p:sp>
      <p:sp>
        <p:nvSpPr>
          <p:cNvPr id="4" name="Slide Number Placeholder 3"/>
          <p:cNvSpPr>
            <a:spLocks noGrp="1"/>
          </p:cNvSpPr>
          <p:nvPr>
            <p:ph type="sldNum" sz="quarter" idx="10"/>
          </p:nvPr>
        </p:nvSpPr>
        <p:spPr/>
        <p:txBody>
          <a:bodyPr/>
          <a:lstStyle/>
          <a:p>
            <a:fld id="{52683261-039C-4C2D-9C83-052ADC55F0AC}" type="slidenum">
              <a:rPr lang="en-US" smtClean="0"/>
              <a:t>7</a:t>
            </a:fld>
            <a:endParaRPr lang="en-US"/>
          </a:p>
        </p:txBody>
      </p:sp>
    </p:spTree>
    <p:extLst>
      <p:ext uri="{BB962C8B-B14F-4D97-AF65-F5344CB8AC3E}">
        <p14:creationId xmlns:p14="http://schemas.microsoft.com/office/powerpoint/2010/main" val="2638588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all examples either from Power BI and </a:t>
            </a:r>
            <a:r>
              <a:rPr lang="en-US" dirty="0" err="1"/>
              <a:t>Technet</a:t>
            </a:r>
            <a:r>
              <a:rPr lang="en-US" dirty="0"/>
              <a:t> forums, or from customer projects we’ve worked on. I will leave sources anonymous to protect the guilty</a:t>
            </a:r>
          </a:p>
        </p:txBody>
      </p:sp>
      <p:sp>
        <p:nvSpPr>
          <p:cNvPr id="4" name="Slide Number Placeholder 3"/>
          <p:cNvSpPr>
            <a:spLocks noGrp="1"/>
          </p:cNvSpPr>
          <p:nvPr>
            <p:ph type="sldNum" sz="quarter" idx="10"/>
          </p:nvPr>
        </p:nvSpPr>
        <p:spPr/>
        <p:txBody>
          <a:bodyPr/>
          <a:lstStyle/>
          <a:p>
            <a:fld id="{52683261-039C-4C2D-9C83-052ADC55F0AC}" type="slidenum">
              <a:rPr lang="en-US" smtClean="0"/>
              <a:t>8</a:t>
            </a:fld>
            <a:endParaRPr lang="en-US"/>
          </a:p>
        </p:txBody>
      </p:sp>
    </p:spTree>
    <p:extLst>
      <p:ext uri="{BB962C8B-B14F-4D97-AF65-F5344CB8AC3E}">
        <p14:creationId xmlns:p14="http://schemas.microsoft.com/office/powerpoint/2010/main" val="360572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9</a:t>
            </a:fld>
            <a:endParaRPr lang="en-US"/>
          </a:p>
        </p:txBody>
      </p:sp>
    </p:spTree>
    <p:extLst>
      <p:ext uri="{BB962C8B-B14F-4D97-AF65-F5344CB8AC3E}">
        <p14:creationId xmlns:p14="http://schemas.microsoft.com/office/powerpoint/2010/main" val="2469413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subtract numeric values from strings “Q1”?</a:t>
            </a:r>
          </a:p>
        </p:txBody>
      </p:sp>
      <p:sp>
        <p:nvSpPr>
          <p:cNvPr id="4" name="Slide Number Placeholder 3"/>
          <p:cNvSpPr>
            <a:spLocks noGrp="1"/>
          </p:cNvSpPr>
          <p:nvPr>
            <p:ph type="sldNum" sz="quarter" idx="10"/>
          </p:nvPr>
        </p:nvSpPr>
        <p:spPr/>
        <p:txBody>
          <a:bodyPr/>
          <a:lstStyle/>
          <a:p>
            <a:fld id="{CD7C5586-DD5F-4B6C-A03E-10D6395277F3}" type="slidenum">
              <a:rPr lang="en-US" smtClean="0"/>
              <a:t>10</a:t>
            </a:fld>
            <a:endParaRPr lang="en-US"/>
          </a:p>
        </p:txBody>
      </p:sp>
    </p:spTree>
    <p:extLst>
      <p:ext uri="{BB962C8B-B14F-4D97-AF65-F5344CB8AC3E}">
        <p14:creationId xmlns:p14="http://schemas.microsoft.com/office/powerpoint/2010/main" val="2522649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handle rolling over a year</a:t>
            </a:r>
            <a:r>
              <a:rPr lang="en-US" baseline="0" dirty="0"/>
              <a:t> boundary? Modulus arithmetic is not unreasonable, but we have to explicitly handle this at arbitrary year boundaries</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11</a:t>
            </a:fld>
            <a:endParaRPr lang="en-US"/>
          </a:p>
        </p:txBody>
      </p:sp>
    </p:spTree>
    <p:extLst>
      <p:ext uri="{BB962C8B-B14F-4D97-AF65-F5344CB8AC3E}">
        <p14:creationId xmlns:p14="http://schemas.microsoft.com/office/powerpoint/2010/main" val="227287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solution written in DAX – the primary logic is a SWITCH() function to check the value of the quarter field and return the prior quarter (hardcoded).</a:t>
            </a:r>
            <a:endParaRPr lang="en-US" dirty="0"/>
          </a:p>
        </p:txBody>
      </p:sp>
      <p:sp>
        <p:nvSpPr>
          <p:cNvPr id="4" name="Slide Number Placeholder 3"/>
          <p:cNvSpPr>
            <a:spLocks noGrp="1"/>
          </p:cNvSpPr>
          <p:nvPr>
            <p:ph type="sldNum" sz="quarter" idx="10"/>
          </p:nvPr>
        </p:nvSpPr>
        <p:spPr/>
        <p:txBody>
          <a:bodyPr/>
          <a:lstStyle/>
          <a:p>
            <a:fld id="{CD7C5586-DD5F-4B6C-A03E-10D6395277F3}" type="slidenum">
              <a:rPr lang="en-US" smtClean="0"/>
              <a:t>12</a:t>
            </a:fld>
            <a:endParaRPr lang="en-US"/>
          </a:p>
        </p:txBody>
      </p:sp>
    </p:spTree>
    <p:extLst>
      <p:ext uri="{BB962C8B-B14F-4D97-AF65-F5344CB8AC3E}">
        <p14:creationId xmlns:p14="http://schemas.microsoft.com/office/powerpoint/2010/main" val="2300674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573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3820-E5A5-4AFB-91DE-787AB3724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3363D0-C5F2-4F5B-913F-01F16D1BF6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672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7B44-9AFF-415F-9AD9-798D190FB699}"/>
              </a:ext>
            </a:extLst>
          </p:cNvPr>
          <p:cNvSpPr>
            <a:spLocks noGrp="1"/>
          </p:cNvSpPr>
          <p:nvPr>
            <p:ph type="title" hasCustomPrompt="1"/>
          </p:nvPr>
        </p:nvSpPr>
        <p:spPr>
          <a:xfrm>
            <a:off x="831850" y="1709738"/>
            <a:ext cx="5830207" cy="2852737"/>
          </a:xfr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9B27AA04-74F2-4AEC-814F-E2FA6DFD5322}"/>
              </a:ext>
            </a:extLst>
          </p:cNvPr>
          <p:cNvSpPr>
            <a:spLocks noGrp="1"/>
          </p:cNvSpPr>
          <p:nvPr>
            <p:ph type="body" idx="1" hasCustomPrompt="1"/>
          </p:nvPr>
        </p:nvSpPr>
        <p:spPr>
          <a:xfrm>
            <a:off x="831850" y="4589464"/>
            <a:ext cx="5830207" cy="122944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Tree>
    <p:extLst>
      <p:ext uri="{BB962C8B-B14F-4D97-AF65-F5344CB8AC3E}">
        <p14:creationId xmlns:p14="http://schemas.microsoft.com/office/powerpoint/2010/main" val="1179716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9276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569F4-189D-4DE3-B700-91C2608FB35E}"/>
              </a:ext>
            </a:extLst>
          </p:cNvPr>
          <p:cNvSpPr>
            <a:spLocks noGrp="1"/>
          </p:cNvSpPr>
          <p:nvPr>
            <p:ph type="title"/>
          </p:nvPr>
        </p:nvSpPr>
        <p:spPr>
          <a:xfrm>
            <a:off x="667656" y="198866"/>
            <a:ext cx="10871201" cy="10087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7E91A40-76DA-464C-8D44-4C1AE723B6A9}"/>
              </a:ext>
            </a:extLst>
          </p:cNvPr>
          <p:cNvSpPr>
            <a:spLocks noGrp="1"/>
          </p:cNvSpPr>
          <p:nvPr>
            <p:ph type="body" idx="1"/>
          </p:nvPr>
        </p:nvSpPr>
        <p:spPr>
          <a:xfrm>
            <a:off x="667656" y="1373017"/>
            <a:ext cx="10871201" cy="44181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8FDB1244-756B-4D62-B79B-E4353EB4613D}"/>
              </a:ext>
            </a:extLst>
          </p:cNvPr>
          <p:cNvCxnSpPr>
            <a:cxnSpLocks/>
          </p:cNvCxnSpPr>
          <p:nvPr userDrawn="1"/>
        </p:nvCxnSpPr>
        <p:spPr>
          <a:xfrm>
            <a:off x="420914" y="1207612"/>
            <a:ext cx="11350173" cy="0"/>
          </a:xfrm>
          <a:prstGeom prst="line">
            <a:avLst/>
          </a:prstGeom>
          <a:ln w="25400">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2708544"/>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7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baldiniunlimited/daxdat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pbiusergroup.com/philadelphi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B0B0C1-C1EA-480D-B27A-6445C888763F}"/>
              </a:ext>
            </a:extLst>
          </p:cNvPr>
          <p:cNvSpPr/>
          <p:nvPr/>
        </p:nvSpPr>
        <p:spPr>
          <a:xfrm>
            <a:off x="0" y="6304002"/>
            <a:ext cx="7111160" cy="553998"/>
          </a:xfrm>
          <a:prstGeom prst="rect">
            <a:avLst/>
          </a:prstGeom>
        </p:spPr>
        <p:txBody>
          <a:bodyPr wrap="square">
            <a:spAutoFit/>
          </a:bodyPr>
          <a:lstStyle/>
          <a:p>
            <a:r>
              <a:rPr lang="en-US" sz="1000"/>
              <a:t>Copyright © </a:t>
            </a:r>
            <a:r>
              <a:rPr lang="en-US" sz="1000" dirty="0"/>
              <a:t>2019  Baldini Un Limited</a:t>
            </a:r>
          </a:p>
          <a:p>
            <a:endParaRPr lang="en-US" sz="1000" dirty="0"/>
          </a:p>
          <a:p>
            <a:r>
              <a:rPr lang="en-US" sz="1000" dirty="0"/>
              <a:t>This work is licensed under a Creative Commons Attribution 4.0 International License. http://creativecommons.org/licenses/by/4.0/</a:t>
            </a:r>
          </a:p>
        </p:txBody>
      </p:sp>
    </p:spTree>
    <p:extLst>
      <p:ext uri="{BB962C8B-B14F-4D97-AF65-F5344CB8AC3E}">
        <p14:creationId xmlns:p14="http://schemas.microsoft.com/office/powerpoint/2010/main" val="206261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a:t>
            </a:r>
            <a:endParaRPr lang="en-US" dirty="0"/>
          </a:p>
        </p:txBody>
      </p:sp>
      <p:sp>
        <p:nvSpPr>
          <p:cNvPr id="3" name="Content Placeholder 2"/>
          <p:cNvSpPr>
            <a:spLocks noGrp="1"/>
          </p:cNvSpPr>
          <p:nvPr>
            <p:ph idx="1"/>
          </p:nvPr>
        </p:nvSpPr>
        <p:spPr>
          <a:xfrm>
            <a:off x="838200" y="1502895"/>
            <a:ext cx="10515600" cy="4351338"/>
          </a:xfrm>
        </p:spPr>
        <p:txBody>
          <a:bodyPr/>
          <a:lstStyle/>
          <a:p>
            <a:pPr marL="114278" indent="0">
              <a:buNone/>
            </a:pPr>
            <a:r>
              <a:rPr lang="en-US" b="1"/>
              <a:t>The business problem</a:t>
            </a:r>
          </a:p>
          <a:p>
            <a:pPr marL="114278" indent="0">
              <a:buNone/>
            </a:pPr>
            <a:r>
              <a:rPr lang="en-US"/>
              <a:t>Given the following table, create a prior quarter sales amount measure</a:t>
            </a:r>
          </a:p>
          <a:p>
            <a:pPr marL="114278" indent="0">
              <a:buNone/>
            </a:pPr>
            <a:endParaRPr lang="en-US"/>
          </a:p>
          <a:p>
            <a:pPr marL="114278" indent="0">
              <a:buNone/>
            </a:pPr>
            <a:endParaRPr lang="en-US"/>
          </a:p>
          <a:p>
            <a:pPr marL="114278" indent="0">
              <a:buNone/>
            </a:pPr>
            <a:endParaRPr lang="en-US"/>
          </a:p>
          <a:p>
            <a:pPr marL="114278" inden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37543283"/>
              </p:ext>
            </p:extLst>
          </p:nvPr>
        </p:nvGraphicFramePr>
        <p:xfrm>
          <a:off x="6182895" y="2586037"/>
          <a:ext cx="4365518" cy="2828925"/>
        </p:xfrm>
        <a:graphic>
          <a:graphicData uri="http://schemas.openxmlformats.org/drawingml/2006/table">
            <a:tbl>
              <a:tblPr/>
              <a:tblGrid>
                <a:gridCol w="1212516">
                  <a:extLst>
                    <a:ext uri="{9D8B030D-6E8A-4147-A177-3AD203B41FA5}">
                      <a16:colId xmlns:a16="http://schemas.microsoft.com/office/drawing/2014/main" val="2211590508"/>
                    </a:ext>
                  </a:extLst>
                </a:gridCol>
                <a:gridCol w="1556084">
                  <a:extLst>
                    <a:ext uri="{9D8B030D-6E8A-4147-A177-3AD203B41FA5}">
                      <a16:colId xmlns:a16="http://schemas.microsoft.com/office/drawing/2014/main" val="1073915835"/>
                    </a:ext>
                  </a:extLst>
                </a:gridCol>
                <a:gridCol w="1596918">
                  <a:extLst>
                    <a:ext uri="{9D8B030D-6E8A-4147-A177-3AD203B41FA5}">
                      <a16:colId xmlns:a16="http://schemas.microsoft.com/office/drawing/2014/main" val="1847031821"/>
                    </a:ext>
                  </a:extLst>
                </a:gridCol>
              </a:tblGrid>
              <a:tr h="215789">
                <a:tc>
                  <a:txBody>
                    <a:bodyPr/>
                    <a:lstStyle/>
                    <a:p>
                      <a:pPr algn="ctr" fontAlgn="b"/>
                      <a:r>
                        <a:rPr lang="en-US" sz="2000" b="1" i="0" u="none" strike="noStrike">
                          <a:solidFill>
                            <a:srgbClr val="FFFFFF"/>
                          </a:solidFill>
                          <a:effectLst/>
                          <a:latin typeface="Calibri" panose="020F0502020204030204" pitchFamily="34" charset="0"/>
                        </a:rPr>
                        <a:t>Sales_Year</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Sales_Quarter</a:t>
                      </a:r>
                      <a:endParaRPr lang="en-US" sz="2000" b="1" i="0" u="none" strike="noStrike" dirty="0">
                        <a:solidFill>
                          <a:srgbClr val="FFFFFF"/>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1" i="0" u="none" strike="noStrike" dirty="0" err="1">
                          <a:solidFill>
                            <a:srgbClr val="FFFFFF"/>
                          </a:solidFill>
                          <a:effectLst/>
                          <a:latin typeface="Calibri" panose="020F0502020204030204" pitchFamily="34" charset="0"/>
                        </a:rPr>
                        <a:t>Sales_Amount</a:t>
                      </a:r>
                      <a:endParaRPr lang="en-US" sz="2000" b="1" i="0" u="none" strike="noStrike" dirty="0">
                        <a:solidFill>
                          <a:srgbClr val="FFFFFF"/>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48817684"/>
                  </a:ext>
                </a:extLst>
              </a:tr>
              <a:tr h="215789">
                <a:tc>
                  <a:txBody>
                    <a:bodyPr/>
                    <a:lstStyle/>
                    <a:p>
                      <a:pPr algn="ctr" fontAlgn="b"/>
                      <a:r>
                        <a:rPr lang="en-US" sz="2000" b="0" i="0" u="none" strike="noStrike">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chemeClr val="bg1"/>
                          </a:solidFill>
                          <a:effectLst/>
                          <a:latin typeface="Calibri" panose="020F0502020204030204" pitchFamily="34" charset="0"/>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000000"/>
                          </a:solidFill>
                          <a:effectLst/>
                          <a:latin typeface="Calibri" panose="020F0502020204030204" pitchFamily="34" charset="0"/>
                        </a:rPr>
                        <a:t>100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679755250"/>
                  </a:ext>
                </a:extLst>
              </a:tr>
              <a:tr h="215789">
                <a:tc>
                  <a:txBody>
                    <a:bodyPr/>
                    <a:lstStyle/>
                    <a:p>
                      <a:pPr algn="ctr" fontAlgn="b"/>
                      <a:r>
                        <a:rPr lang="en-US" sz="2000" b="0" i="0" u="none" strike="noStrike">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chemeClr val="bg1"/>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000000"/>
                          </a:solidFill>
                          <a:effectLst/>
                          <a:latin typeface="Calibri" panose="020F0502020204030204" pitchFamily="34" charset="0"/>
                        </a:rPr>
                        <a:t>200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717196"/>
                  </a:ext>
                </a:extLst>
              </a:tr>
              <a:tr h="215789">
                <a:tc>
                  <a:txBody>
                    <a:bodyPr/>
                    <a:lstStyle/>
                    <a:p>
                      <a:pPr algn="ctr" fontAlgn="b"/>
                      <a:r>
                        <a:rPr lang="en-US" sz="2000" b="0" i="0" u="none" strike="noStrike" dirty="0">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chemeClr val="bg1"/>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000000"/>
                          </a:solidFill>
                          <a:effectLst/>
                          <a:latin typeface="Calibri" panose="020F0502020204030204" pitchFamily="34" charset="0"/>
                        </a:rPr>
                        <a:t>300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518083368"/>
                  </a:ext>
                </a:extLst>
              </a:tr>
              <a:tr h="215789">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400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566963"/>
                  </a:ext>
                </a:extLst>
              </a:tr>
              <a:tr h="215789">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500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953311953"/>
                  </a:ext>
                </a:extLst>
              </a:tr>
              <a:tr h="215789">
                <a:tc>
                  <a:txBody>
                    <a:bodyPr/>
                    <a:lstStyle/>
                    <a:p>
                      <a:pPr algn="ctr" fontAlgn="b"/>
                      <a:r>
                        <a:rPr lang="en-US" sz="2000" b="0" i="0" u="none" strike="noStrike">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chemeClr val="bg1"/>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a:solidFill>
                            <a:srgbClr val="000000"/>
                          </a:solidFill>
                          <a:effectLst/>
                          <a:latin typeface="Calibri" panose="020F0502020204030204" pitchFamily="34" charset="0"/>
                        </a:rPr>
                        <a:t>600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248360"/>
                  </a:ext>
                </a:extLst>
              </a:tr>
              <a:tr h="215789">
                <a:tc>
                  <a:txBody>
                    <a:bodyPr/>
                    <a:lstStyle/>
                    <a:p>
                      <a:pPr algn="ctr" fontAlgn="b"/>
                      <a:r>
                        <a:rPr lang="en-US" sz="2000" b="0" i="0" u="none" strike="noStrike">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chemeClr val="bg1"/>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a:solidFill>
                            <a:srgbClr val="000000"/>
                          </a:solidFill>
                          <a:effectLst/>
                          <a:latin typeface="Calibri" panose="020F0502020204030204" pitchFamily="34" charset="0"/>
                        </a:rPr>
                        <a:t>700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653831774"/>
                  </a:ext>
                </a:extLst>
              </a:tr>
              <a:tr h="215789">
                <a:tc>
                  <a:txBody>
                    <a:bodyPr/>
                    <a:lstStyle/>
                    <a:p>
                      <a:pPr algn="ctr" fontAlgn="b"/>
                      <a:r>
                        <a:rPr lang="en-US" sz="2000" b="0" i="0" u="none" strike="noStrike" dirty="0">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chemeClr val="bg1"/>
                          </a:solidFill>
                          <a:effectLst/>
                          <a:latin typeface="Calibri" panose="020F0502020204030204" pitchFamily="34" charset="0"/>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b"/>
                      <a:r>
                        <a:rPr lang="en-US" sz="2000" b="0" i="0" u="none" strike="noStrike" dirty="0">
                          <a:solidFill>
                            <a:srgbClr val="000000"/>
                          </a:solidFill>
                          <a:effectLst/>
                          <a:latin typeface="Calibri" panose="020F0502020204030204" pitchFamily="34" charset="0"/>
                        </a:rPr>
                        <a:t>800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2893532"/>
                  </a:ext>
                </a:extLst>
              </a:tr>
            </a:tbl>
          </a:graphicData>
        </a:graphic>
      </p:graphicFrame>
      <p:sp>
        <p:nvSpPr>
          <p:cNvPr id="8" name="TextBox 7"/>
          <p:cNvSpPr txBox="1"/>
          <p:nvPr/>
        </p:nvSpPr>
        <p:spPr>
          <a:xfrm>
            <a:off x="691148" y="2877274"/>
            <a:ext cx="5133474" cy="1754326"/>
          </a:xfrm>
          <a:prstGeom prst="rect">
            <a:avLst/>
          </a:prstGeom>
          <a:noFill/>
        </p:spPr>
        <p:txBody>
          <a:bodyPr wrap="square" rtlCol="0">
            <a:spAutoFit/>
          </a:bodyPr>
          <a:lstStyle/>
          <a:p>
            <a:pPr marL="571478" indent="-457200">
              <a:buFont typeface="+mj-lt"/>
              <a:buAutoNum type="arabicPeriod"/>
            </a:pPr>
            <a:r>
              <a:rPr lang="en-US" b="1" dirty="0"/>
              <a:t>If </a:t>
            </a:r>
            <a:r>
              <a:rPr lang="en-US" b="1" dirty="0" err="1"/>
              <a:t>Sales_Year</a:t>
            </a:r>
            <a:r>
              <a:rPr lang="en-US" b="1" dirty="0"/>
              <a:t> is  Current Year then show the total sales of previous quarter (current quarter minus 1) </a:t>
            </a:r>
          </a:p>
          <a:p>
            <a:pPr marL="571478" indent="-457200">
              <a:buFont typeface="+mj-lt"/>
              <a:buAutoNum type="arabicPeriod"/>
            </a:pPr>
            <a:r>
              <a:rPr lang="en-US" dirty="0"/>
              <a:t>If </a:t>
            </a:r>
            <a:r>
              <a:rPr lang="en-US" dirty="0" err="1"/>
              <a:t>Sales_Year</a:t>
            </a:r>
            <a:r>
              <a:rPr lang="en-US" dirty="0"/>
              <a:t> is previous year(s) then show the total sales of Q4 for that year.</a:t>
            </a:r>
          </a:p>
          <a:p>
            <a:endParaRPr lang="en-US" dirty="0"/>
          </a:p>
        </p:txBody>
      </p:sp>
    </p:spTree>
    <p:extLst>
      <p:ext uri="{BB962C8B-B14F-4D97-AF65-F5344CB8AC3E}">
        <p14:creationId xmlns:p14="http://schemas.microsoft.com/office/powerpoint/2010/main" val="165535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 Problems</a:t>
            </a:r>
          </a:p>
        </p:txBody>
      </p:sp>
      <p:sp>
        <p:nvSpPr>
          <p:cNvPr id="3" name="Content Placeholder 2"/>
          <p:cNvSpPr>
            <a:spLocks noGrp="1"/>
          </p:cNvSpPr>
          <p:nvPr>
            <p:ph idx="1"/>
          </p:nvPr>
        </p:nvSpPr>
        <p:spPr>
          <a:xfrm>
            <a:off x="838200" y="1511860"/>
            <a:ext cx="10515600" cy="4351338"/>
          </a:xfrm>
        </p:spPr>
        <p:txBody>
          <a:bodyPr/>
          <a:lstStyle/>
          <a:p>
            <a:pPr marL="114278" indent="0">
              <a:buNone/>
            </a:pPr>
            <a:r>
              <a:rPr lang="en-US" b="1" dirty="0"/>
              <a:t>The business problem</a:t>
            </a:r>
          </a:p>
          <a:p>
            <a:pPr marL="114278" indent="0">
              <a:buNone/>
            </a:pPr>
            <a:r>
              <a:rPr lang="en-US" dirty="0"/>
              <a:t>Given the following table, create a prior quarter sales amount measure</a:t>
            </a:r>
          </a:p>
          <a:p>
            <a:pPr marL="114278" indent="0">
              <a:buNone/>
            </a:pPr>
            <a:endParaRPr lang="en-US" dirty="0"/>
          </a:p>
          <a:p>
            <a:pPr marL="114278" indent="0">
              <a:buNone/>
            </a:pPr>
            <a:endParaRPr lang="en-US" dirty="0"/>
          </a:p>
          <a:p>
            <a:pPr marL="114278" indent="0">
              <a:buNone/>
            </a:pPr>
            <a:endParaRPr lang="en-US" dirty="0"/>
          </a:p>
          <a:p>
            <a:pPr marL="114278" indent="0">
              <a:buNone/>
            </a:pPr>
            <a:endParaRPr lang="en-US" dirty="0"/>
          </a:p>
        </p:txBody>
      </p:sp>
      <p:graphicFrame>
        <p:nvGraphicFramePr>
          <p:cNvPr id="7" name="Table 6"/>
          <p:cNvGraphicFramePr>
            <a:graphicFrameLocks noGrp="1"/>
          </p:cNvGraphicFramePr>
          <p:nvPr>
            <p:extLst/>
          </p:nvPr>
        </p:nvGraphicFramePr>
        <p:xfrm>
          <a:off x="6182895" y="2586037"/>
          <a:ext cx="4228432" cy="2828925"/>
        </p:xfrm>
        <a:graphic>
          <a:graphicData uri="http://schemas.openxmlformats.org/drawingml/2006/table">
            <a:tbl>
              <a:tblPr/>
              <a:tblGrid>
                <a:gridCol w="1212516">
                  <a:extLst>
                    <a:ext uri="{9D8B030D-6E8A-4147-A177-3AD203B41FA5}">
                      <a16:colId xmlns:a16="http://schemas.microsoft.com/office/drawing/2014/main" val="2211590508"/>
                    </a:ext>
                  </a:extLst>
                </a:gridCol>
                <a:gridCol w="1463629">
                  <a:extLst>
                    <a:ext uri="{9D8B030D-6E8A-4147-A177-3AD203B41FA5}">
                      <a16:colId xmlns:a16="http://schemas.microsoft.com/office/drawing/2014/main" val="1073915835"/>
                    </a:ext>
                  </a:extLst>
                </a:gridCol>
                <a:gridCol w="1552287">
                  <a:extLst>
                    <a:ext uri="{9D8B030D-6E8A-4147-A177-3AD203B41FA5}">
                      <a16:colId xmlns:a16="http://schemas.microsoft.com/office/drawing/2014/main" val="1847031821"/>
                    </a:ext>
                  </a:extLst>
                </a:gridCol>
              </a:tblGrid>
              <a:tr h="215789">
                <a:tc>
                  <a:txBody>
                    <a:bodyPr/>
                    <a:lstStyle/>
                    <a:p>
                      <a:pPr algn="ctr" fontAlgn="b"/>
                      <a:r>
                        <a:rPr lang="en-US" sz="2000" b="1" i="0" u="none" strike="noStrike">
                          <a:solidFill>
                            <a:srgbClr val="FFFFFF"/>
                          </a:solidFill>
                          <a:effectLst/>
                          <a:latin typeface="Calibri" panose="020F0502020204030204" pitchFamily="34" charset="0"/>
                        </a:rPr>
                        <a:t>Sales_Year</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Sales_Quater</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Sales_Amount</a:t>
                      </a:r>
                      <a:endParaRPr lang="en-US" sz="2000" b="1" i="0" u="none" strike="noStrike" dirty="0">
                        <a:solidFill>
                          <a:srgbClr val="FFFFFF"/>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48817684"/>
                  </a:ext>
                </a:extLst>
              </a:tr>
              <a:tr h="215789">
                <a:tc>
                  <a:txBody>
                    <a:bodyPr/>
                    <a:lstStyle/>
                    <a:p>
                      <a:pPr algn="ctr" fontAlgn="b"/>
                      <a:r>
                        <a:rPr lang="en-US" sz="2000" b="0" i="0" u="none" strike="noStrike">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100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679755250"/>
                  </a:ext>
                </a:extLst>
              </a:tr>
              <a:tr h="215789">
                <a:tc>
                  <a:txBody>
                    <a:bodyPr/>
                    <a:lstStyle/>
                    <a:p>
                      <a:pPr algn="ctr" fontAlgn="b"/>
                      <a:r>
                        <a:rPr lang="en-US" sz="2000" b="0" i="0" u="none" strike="noStrike">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200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717196"/>
                  </a:ext>
                </a:extLst>
              </a:tr>
              <a:tr h="215789">
                <a:tc>
                  <a:txBody>
                    <a:bodyPr/>
                    <a:lstStyle/>
                    <a:p>
                      <a:pPr algn="ctr" fontAlgn="b"/>
                      <a:r>
                        <a:rPr lang="en-US" sz="2000" b="0" i="0" u="none" strike="noStrike" dirty="0">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300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518083368"/>
                  </a:ext>
                </a:extLst>
              </a:tr>
              <a:tr h="215789">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400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933566963"/>
                  </a:ext>
                </a:extLst>
              </a:tr>
              <a:tr h="215789">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914225" rtl="0" eaLnBrk="1" fontAlgn="b" latinLnBrk="0" hangingPunct="1"/>
                      <a:r>
                        <a:rPr lang="en-US" sz="2000" b="0" i="0" u="none" strike="noStrike" kern="1200" dirty="0">
                          <a:solidFill>
                            <a:schemeClr val="bg1"/>
                          </a:solidFill>
                          <a:effectLst/>
                          <a:latin typeface="Calibri" panose="020F0502020204030204" pitchFamily="34" charset="0"/>
                          <a:ea typeface="+mn-ea"/>
                          <a:cs typeface="+mn-cs"/>
                        </a:rPr>
                        <a:t>500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953311953"/>
                  </a:ext>
                </a:extLst>
              </a:tr>
              <a:tr h="215789">
                <a:tc>
                  <a:txBody>
                    <a:bodyPr/>
                    <a:lstStyle/>
                    <a:p>
                      <a:pPr algn="ctr" fontAlgn="b"/>
                      <a:r>
                        <a:rPr lang="en-US" sz="2000" b="0" i="0" u="none" strike="noStrike" dirty="0">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Calibri" panose="020F0502020204030204" pitchFamily="34" charset="0"/>
                        </a:rPr>
                        <a:t>600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248360"/>
                  </a:ext>
                </a:extLst>
              </a:tr>
              <a:tr h="215789">
                <a:tc>
                  <a:txBody>
                    <a:bodyPr/>
                    <a:lstStyle/>
                    <a:p>
                      <a:pPr algn="ctr" fontAlgn="b"/>
                      <a:r>
                        <a:rPr lang="en-US" sz="2000" b="0" i="0" u="none" strike="noStrike">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700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653831774"/>
                  </a:ext>
                </a:extLst>
              </a:tr>
              <a:tr h="215789">
                <a:tc>
                  <a:txBody>
                    <a:bodyPr/>
                    <a:lstStyle/>
                    <a:p>
                      <a:pPr algn="ctr" fontAlgn="b"/>
                      <a:r>
                        <a:rPr lang="en-US" sz="2000" b="0" i="0" u="none" strike="noStrike" dirty="0">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800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2893532"/>
                  </a:ext>
                </a:extLst>
              </a:tr>
            </a:tbl>
          </a:graphicData>
        </a:graphic>
      </p:graphicFrame>
      <p:sp>
        <p:nvSpPr>
          <p:cNvPr id="8" name="TextBox 7"/>
          <p:cNvSpPr txBox="1"/>
          <p:nvPr/>
        </p:nvSpPr>
        <p:spPr>
          <a:xfrm>
            <a:off x="691148" y="2877274"/>
            <a:ext cx="5133474" cy="1754326"/>
          </a:xfrm>
          <a:prstGeom prst="rect">
            <a:avLst/>
          </a:prstGeom>
          <a:noFill/>
        </p:spPr>
        <p:txBody>
          <a:bodyPr wrap="square" rtlCol="0">
            <a:spAutoFit/>
          </a:bodyPr>
          <a:lstStyle/>
          <a:p>
            <a:pPr marL="571478" indent="-457200">
              <a:buFont typeface="+mj-lt"/>
              <a:buAutoNum type="arabicPeriod"/>
            </a:pPr>
            <a:r>
              <a:rPr lang="en-US" dirty="0"/>
              <a:t>If </a:t>
            </a:r>
            <a:r>
              <a:rPr lang="en-US" dirty="0" err="1"/>
              <a:t>Sales_Year</a:t>
            </a:r>
            <a:r>
              <a:rPr lang="en-US" dirty="0"/>
              <a:t> is  Current Year then show the total sales of previous quarter (current quarter minus 1) </a:t>
            </a:r>
          </a:p>
          <a:p>
            <a:pPr marL="571478" indent="-457200">
              <a:buFont typeface="+mj-lt"/>
              <a:buAutoNum type="arabicPeriod"/>
            </a:pPr>
            <a:r>
              <a:rPr lang="en-US" b="1" dirty="0"/>
              <a:t>If </a:t>
            </a:r>
            <a:r>
              <a:rPr lang="en-US" b="1" dirty="0" err="1"/>
              <a:t>Sales_Year</a:t>
            </a:r>
            <a:r>
              <a:rPr lang="en-US" b="1" dirty="0"/>
              <a:t> is previous year(s) then show the total sales of Q4 for that year.</a:t>
            </a:r>
          </a:p>
          <a:p>
            <a:endParaRPr lang="en-US" dirty="0"/>
          </a:p>
        </p:txBody>
      </p:sp>
    </p:spTree>
    <p:extLst>
      <p:ext uri="{BB962C8B-B14F-4D97-AF65-F5344CB8AC3E}">
        <p14:creationId xmlns:p14="http://schemas.microsoft.com/office/powerpoint/2010/main" val="210941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7" name="Rectangle 6"/>
          <p:cNvSpPr/>
          <p:nvPr/>
        </p:nvSpPr>
        <p:spPr>
          <a:xfrm>
            <a:off x="882315" y="1417638"/>
            <a:ext cx="6096000" cy="646331"/>
          </a:xfrm>
          <a:prstGeom prst="rect">
            <a:avLst/>
          </a:prstGeom>
        </p:spPr>
        <p:txBody>
          <a:bodyPr>
            <a:spAutoFit/>
          </a:bodyPr>
          <a:lstStyle/>
          <a:p>
            <a:r>
              <a:rPr lang="en-US" dirty="0" err="1"/>
              <a:t>SumSales</a:t>
            </a:r>
            <a:r>
              <a:rPr lang="en-US" dirty="0"/>
              <a:t>:= </a:t>
            </a:r>
          </a:p>
          <a:p>
            <a:r>
              <a:rPr lang="en-US" dirty="0"/>
              <a:t>SUM( Sales[</a:t>
            </a:r>
            <a:r>
              <a:rPr lang="en-US" dirty="0" err="1"/>
              <a:t>Sales_Amount</a:t>
            </a:r>
            <a:r>
              <a:rPr lang="en-US" dirty="0"/>
              <a:t>] )</a:t>
            </a:r>
          </a:p>
        </p:txBody>
      </p:sp>
      <p:sp>
        <p:nvSpPr>
          <p:cNvPr id="8" name="TextBox 7"/>
          <p:cNvSpPr txBox="1"/>
          <p:nvPr/>
        </p:nvSpPr>
        <p:spPr>
          <a:xfrm>
            <a:off x="4695464" y="1271869"/>
            <a:ext cx="4108241" cy="5201424"/>
          </a:xfrm>
          <a:prstGeom prst="rect">
            <a:avLst/>
          </a:prstGeom>
          <a:noFill/>
        </p:spPr>
        <p:txBody>
          <a:bodyPr wrap="none" rtlCol="0">
            <a:spAutoFit/>
          </a:bodyPr>
          <a:lstStyle/>
          <a:p>
            <a:r>
              <a:rPr lang="en-US" sz="1600" dirty="0" err="1"/>
              <a:t>CurYrSales</a:t>
            </a:r>
            <a:r>
              <a:rPr lang="en-US" sz="1600" dirty="0"/>
              <a:t>:=</a:t>
            </a:r>
          </a:p>
          <a:p>
            <a:r>
              <a:rPr lang="en-US" sz="1600" dirty="0"/>
              <a:t>CALCULATE(</a:t>
            </a:r>
          </a:p>
          <a:p>
            <a:r>
              <a:rPr lang="en-US" sz="1600" dirty="0"/>
              <a:t>    [</a:t>
            </a:r>
            <a:r>
              <a:rPr lang="en-US" sz="1600" dirty="0" err="1"/>
              <a:t>SumSales</a:t>
            </a:r>
            <a:r>
              <a:rPr lang="en-US" sz="1600" dirty="0"/>
              <a:t>]</a:t>
            </a:r>
          </a:p>
          <a:p>
            <a:r>
              <a:rPr lang="en-US" sz="1600" dirty="0"/>
              <a:t>    , FILTER( ALL( Sales )</a:t>
            </a:r>
          </a:p>
          <a:p>
            <a:r>
              <a:rPr lang="en-US" sz="1600" dirty="0"/>
              <a:t>        , Sales[</a:t>
            </a:r>
            <a:r>
              <a:rPr lang="en-US" sz="1600" dirty="0" err="1"/>
              <a:t>Sales_Year</a:t>
            </a:r>
            <a:r>
              <a:rPr lang="en-US" sz="1600" dirty="0"/>
              <a:t>]</a:t>
            </a:r>
          </a:p>
          <a:p>
            <a:r>
              <a:rPr lang="en-US" sz="1600" dirty="0"/>
              <a:t>            = IF( </a:t>
            </a:r>
          </a:p>
          <a:p>
            <a:r>
              <a:rPr lang="en-US" sz="1600" dirty="0"/>
              <a:t>                VALUES( Sales[</a:t>
            </a:r>
            <a:r>
              <a:rPr lang="en-US" sz="1600" dirty="0" err="1"/>
              <a:t>Sales_Quarter</a:t>
            </a:r>
            <a:r>
              <a:rPr lang="en-US" sz="1600" dirty="0"/>
              <a:t>] ) = "Q1"</a:t>
            </a:r>
          </a:p>
          <a:p>
            <a:r>
              <a:rPr lang="en-US" sz="1600" dirty="0"/>
              <a:t>                , YEAR( TODAY() ) - 1</a:t>
            </a:r>
          </a:p>
          <a:p>
            <a:r>
              <a:rPr lang="en-US" sz="1600" dirty="0"/>
              <a:t>                , YEAR( TODAY() )</a:t>
            </a:r>
          </a:p>
          <a:p>
            <a:r>
              <a:rPr lang="en-US" sz="1600" dirty="0"/>
              <a:t>            )</a:t>
            </a:r>
          </a:p>
          <a:p>
            <a:r>
              <a:rPr lang="en-US" sz="1600" dirty="0"/>
              <a:t>            &amp;&amp; Sales[</a:t>
            </a:r>
            <a:r>
              <a:rPr lang="en-US" sz="1600" dirty="0" err="1"/>
              <a:t>Sales_Quarter</a:t>
            </a:r>
            <a:r>
              <a:rPr lang="en-US" sz="1600" dirty="0"/>
              <a:t>]</a:t>
            </a:r>
          </a:p>
          <a:p>
            <a:r>
              <a:rPr lang="en-US" sz="1600" dirty="0"/>
              <a:t>                = SWITCH(</a:t>
            </a:r>
          </a:p>
          <a:p>
            <a:r>
              <a:rPr lang="en-US" sz="1600" dirty="0"/>
              <a:t>                    VALUES( Sales[</a:t>
            </a:r>
            <a:r>
              <a:rPr lang="en-US" sz="1600" dirty="0" err="1"/>
              <a:t>Sales_Quarter</a:t>
            </a:r>
            <a:r>
              <a:rPr lang="en-US" sz="1600" dirty="0"/>
              <a:t>] )</a:t>
            </a:r>
          </a:p>
          <a:p>
            <a:r>
              <a:rPr lang="en-US" sz="1600" dirty="0"/>
              <a:t>                    , "Q1", "Q4"</a:t>
            </a:r>
          </a:p>
          <a:p>
            <a:r>
              <a:rPr lang="en-US" sz="1600" dirty="0"/>
              <a:t>                    , "Q2", "Q1"</a:t>
            </a:r>
          </a:p>
          <a:p>
            <a:r>
              <a:rPr lang="en-US" sz="1600" dirty="0"/>
              <a:t>                    , "Q3", "Q2"</a:t>
            </a:r>
          </a:p>
          <a:p>
            <a:r>
              <a:rPr lang="en-US" sz="1600" dirty="0"/>
              <a:t>                    , "Q3"</a:t>
            </a:r>
          </a:p>
          <a:p>
            <a:r>
              <a:rPr lang="en-US" sz="1600" dirty="0"/>
              <a:t>                )</a:t>
            </a:r>
          </a:p>
          <a:p>
            <a:r>
              <a:rPr lang="en-US" sz="1600" dirty="0"/>
              <a:t>    )</a:t>
            </a:r>
          </a:p>
          <a:p>
            <a:r>
              <a:rPr lang="en-US" sz="1600" dirty="0"/>
              <a:t>)</a:t>
            </a:r>
          </a:p>
        </p:txBody>
      </p:sp>
    </p:spTree>
    <p:extLst>
      <p:ext uri="{BB962C8B-B14F-4D97-AF65-F5344CB8AC3E}">
        <p14:creationId xmlns:p14="http://schemas.microsoft.com/office/powerpoint/2010/main" val="25284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4" name="Rectangle 3"/>
          <p:cNvSpPr/>
          <p:nvPr/>
        </p:nvSpPr>
        <p:spPr>
          <a:xfrm>
            <a:off x="946484" y="1417638"/>
            <a:ext cx="6096000" cy="2031325"/>
          </a:xfrm>
          <a:prstGeom prst="rect">
            <a:avLst/>
          </a:prstGeom>
        </p:spPr>
        <p:txBody>
          <a:bodyPr>
            <a:spAutoFit/>
          </a:bodyPr>
          <a:lstStyle/>
          <a:p>
            <a:endParaRPr lang="en-US" dirty="0"/>
          </a:p>
          <a:p>
            <a:r>
              <a:rPr lang="en-US" dirty="0" err="1"/>
              <a:t>PrevYrSales</a:t>
            </a:r>
            <a:r>
              <a:rPr lang="en-US" dirty="0"/>
              <a:t>:=</a:t>
            </a:r>
          </a:p>
          <a:p>
            <a:r>
              <a:rPr lang="en-US" dirty="0"/>
              <a:t>CALCULATE(</a:t>
            </a:r>
          </a:p>
          <a:p>
            <a:r>
              <a:rPr lang="en-US" dirty="0"/>
              <a:t>    [</a:t>
            </a:r>
            <a:r>
              <a:rPr lang="en-US" dirty="0" err="1"/>
              <a:t>SumSales</a:t>
            </a:r>
            <a:r>
              <a:rPr lang="en-US" dirty="0"/>
              <a:t>]</a:t>
            </a:r>
          </a:p>
          <a:p>
            <a:r>
              <a:rPr lang="en-US" dirty="0"/>
              <a:t>    , ALL( Sales[</a:t>
            </a:r>
            <a:r>
              <a:rPr lang="en-US" dirty="0" err="1"/>
              <a:t>Sales_Quarter</a:t>
            </a:r>
            <a:r>
              <a:rPr lang="en-US" dirty="0"/>
              <a:t>] )</a:t>
            </a:r>
          </a:p>
          <a:p>
            <a:r>
              <a:rPr lang="en-US" dirty="0"/>
              <a:t>    , Sales[</a:t>
            </a:r>
            <a:r>
              <a:rPr lang="en-US" dirty="0" err="1"/>
              <a:t>Sales_Quarter</a:t>
            </a:r>
            <a:r>
              <a:rPr lang="en-US" dirty="0"/>
              <a:t>] = "Q4"</a:t>
            </a:r>
          </a:p>
          <a:p>
            <a:r>
              <a:rPr lang="en-US" dirty="0"/>
              <a:t>)</a:t>
            </a:r>
          </a:p>
        </p:txBody>
      </p:sp>
      <p:sp>
        <p:nvSpPr>
          <p:cNvPr id="5" name="Rectangle 4"/>
          <p:cNvSpPr/>
          <p:nvPr/>
        </p:nvSpPr>
        <p:spPr>
          <a:xfrm>
            <a:off x="4876800" y="2817058"/>
            <a:ext cx="6096000" cy="3416320"/>
          </a:xfrm>
          <a:prstGeom prst="rect">
            <a:avLst/>
          </a:prstGeom>
        </p:spPr>
        <p:txBody>
          <a:bodyPr>
            <a:spAutoFit/>
          </a:bodyPr>
          <a:lstStyle/>
          <a:p>
            <a:endParaRPr lang="en-US" dirty="0"/>
          </a:p>
          <a:p>
            <a:r>
              <a:rPr lang="en-US" dirty="0" err="1"/>
              <a:t>ConditionalSum</a:t>
            </a:r>
            <a:r>
              <a:rPr lang="en-US" dirty="0"/>
              <a:t>:=</a:t>
            </a:r>
          </a:p>
          <a:p>
            <a:r>
              <a:rPr lang="en-US" dirty="0"/>
              <a:t>IF(</a:t>
            </a:r>
          </a:p>
          <a:p>
            <a:r>
              <a:rPr lang="en-US" dirty="0"/>
              <a:t>    HASONEVALUE( Sales[</a:t>
            </a:r>
            <a:r>
              <a:rPr lang="en-US" dirty="0" err="1"/>
              <a:t>Sales_Year</a:t>
            </a:r>
            <a:r>
              <a:rPr lang="en-US" dirty="0"/>
              <a:t>] )</a:t>
            </a:r>
          </a:p>
          <a:p>
            <a:r>
              <a:rPr lang="en-US" dirty="0"/>
              <a:t>        &amp;&amp; HASONEVALUE( Sales[</a:t>
            </a:r>
            <a:r>
              <a:rPr lang="en-US" dirty="0" err="1"/>
              <a:t>Sales_Quarter</a:t>
            </a:r>
            <a:r>
              <a:rPr lang="en-US" dirty="0"/>
              <a:t>] )</a:t>
            </a:r>
          </a:p>
          <a:p>
            <a:r>
              <a:rPr lang="en-US" dirty="0"/>
              <a:t>    , IF(</a:t>
            </a:r>
          </a:p>
          <a:p>
            <a:r>
              <a:rPr lang="en-US" dirty="0"/>
              <a:t>        VALUES( Sales[</a:t>
            </a:r>
            <a:r>
              <a:rPr lang="en-US" dirty="0" err="1"/>
              <a:t>Sales_Year</a:t>
            </a:r>
            <a:r>
              <a:rPr lang="en-US" dirty="0"/>
              <a:t>] ) &lt; YEAR( TODAY() )</a:t>
            </a:r>
          </a:p>
          <a:p>
            <a:r>
              <a:rPr lang="en-US" dirty="0"/>
              <a:t>        , [</a:t>
            </a:r>
            <a:r>
              <a:rPr lang="en-US" dirty="0" err="1"/>
              <a:t>PrevYrSales</a:t>
            </a:r>
            <a:r>
              <a:rPr lang="en-US" dirty="0"/>
              <a:t>]</a:t>
            </a:r>
          </a:p>
          <a:p>
            <a:r>
              <a:rPr lang="en-US" dirty="0"/>
              <a:t>        , [</a:t>
            </a:r>
            <a:r>
              <a:rPr lang="en-US" dirty="0" err="1"/>
              <a:t>CurYrSales</a:t>
            </a:r>
            <a:r>
              <a:rPr lang="en-US" dirty="0"/>
              <a:t>]</a:t>
            </a:r>
          </a:p>
          <a:p>
            <a:r>
              <a:rPr lang="en-US" dirty="0"/>
              <a:t>    )</a:t>
            </a:r>
          </a:p>
          <a:p>
            <a:r>
              <a:rPr lang="en-US" dirty="0"/>
              <a:t>    , BLANK()</a:t>
            </a:r>
          </a:p>
          <a:p>
            <a:r>
              <a:rPr lang="en-US" dirty="0"/>
              <a:t>)</a:t>
            </a:r>
          </a:p>
        </p:txBody>
      </p:sp>
    </p:spTree>
    <p:extLst>
      <p:ext uri="{BB962C8B-B14F-4D97-AF65-F5344CB8AC3E}">
        <p14:creationId xmlns:p14="http://schemas.microsoft.com/office/powerpoint/2010/main" val="9851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together</a:t>
            </a:r>
          </a:p>
        </p:txBody>
      </p:sp>
      <p:sp>
        <p:nvSpPr>
          <p:cNvPr id="5" name="Rectangle 4"/>
          <p:cNvSpPr/>
          <p:nvPr/>
        </p:nvSpPr>
        <p:spPr>
          <a:xfrm>
            <a:off x="4347411" y="0"/>
            <a:ext cx="6096000" cy="6878806"/>
          </a:xfrm>
          <a:prstGeom prst="rect">
            <a:avLst/>
          </a:prstGeom>
        </p:spPr>
        <p:txBody>
          <a:bodyPr>
            <a:spAutoFit/>
          </a:bodyPr>
          <a:lstStyle/>
          <a:p>
            <a:r>
              <a:rPr lang="en-US" sz="1050" dirty="0" err="1"/>
              <a:t>SumSales</a:t>
            </a:r>
            <a:r>
              <a:rPr lang="en-US" sz="1050" dirty="0"/>
              <a:t>:= </a:t>
            </a:r>
          </a:p>
          <a:p>
            <a:r>
              <a:rPr lang="en-US" sz="1050" dirty="0"/>
              <a:t>SUM( Sales[</a:t>
            </a:r>
            <a:r>
              <a:rPr lang="en-US" sz="1050" dirty="0" err="1"/>
              <a:t>Sales_Amount</a:t>
            </a:r>
            <a:r>
              <a:rPr lang="en-US" sz="1050" dirty="0"/>
              <a:t>] )</a:t>
            </a:r>
          </a:p>
          <a:p>
            <a:endParaRPr lang="en-US" sz="1050" dirty="0"/>
          </a:p>
          <a:p>
            <a:r>
              <a:rPr lang="en-US" sz="1050" dirty="0" err="1"/>
              <a:t>CurYrSales</a:t>
            </a:r>
            <a:r>
              <a:rPr lang="en-US" sz="1050" dirty="0"/>
              <a:t>:=</a:t>
            </a:r>
          </a:p>
          <a:p>
            <a:r>
              <a:rPr lang="en-US" sz="1050" dirty="0"/>
              <a:t>CALCULATE(</a:t>
            </a:r>
          </a:p>
          <a:p>
            <a:r>
              <a:rPr lang="en-US" sz="1050" dirty="0"/>
              <a:t>    [</a:t>
            </a:r>
            <a:r>
              <a:rPr lang="en-US" sz="1050" dirty="0" err="1"/>
              <a:t>SumSales</a:t>
            </a:r>
            <a:r>
              <a:rPr lang="en-US" sz="1050" dirty="0"/>
              <a:t>]</a:t>
            </a:r>
          </a:p>
          <a:p>
            <a:r>
              <a:rPr lang="en-US" sz="1050" dirty="0"/>
              <a:t>    , FILTER( ALL( Sales )</a:t>
            </a:r>
          </a:p>
          <a:p>
            <a:r>
              <a:rPr lang="en-US" sz="1050" dirty="0"/>
              <a:t>        , Sales[</a:t>
            </a:r>
            <a:r>
              <a:rPr lang="en-US" sz="1050" dirty="0" err="1"/>
              <a:t>Sales_Year</a:t>
            </a:r>
            <a:r>
              <a:rPr lang="en-US" sz="1050" dirty="0"/>
              <a:t>]</a:t>
            </a:r>
          </a:p>
          <a:p>
            <a:r>
              <a:rPr lang="en-US" sz="1050" dirty="0"/>
              <a:t>            = IF( </a:t>
            </a:r>
          </a:p>
          <a:p>
            <a:r>
              <a:rPr lang="en-US" sz="1050" dirty="0"/>
              <a:t>                VALUES( Sales[</a:t>
            </a:r>
            <a:r>
              <a:rPr lang="en-US" sz="1050" dirty="0" err="1"/>
              <a:t>Sales_Quarter</a:t>
            </a:r>
            <a:r>
              <a:rPr lang="en-US" sz="1050" dirty="0"/>
              <a:t>] ) = "Q1"</a:t>
            </a:r>
          </a:p>
          <a:p>
            <a:r>
              <a:rPr lang="en-US" sz="1050" dirty="0"/>
              <a:t>                , YEAR( TODAY() ) - 1</a:t>
            </a:r>
          </a:p>
          <a:p>
            <a:r>
              <a:rPr lang="en-US" sz="1050" dirty="0"/>
              <a:t>                , YEAR( TODAY() )</a:t>
            </a:r>
          </a:p>
          <a:p>
            <a:r>
              <a:rPr lang="en-US" sz="1050" dirty="0"/>
              <a:t>            )</a:t>
            </a:r>
          </a:p>
          <a:p>
            <a:r>
              <a:rPr lang="en-US" sz="1050" dirty="0"/>
              <a:t>            &amp;&amp; Sales[</a:t>
            </a:r>
            <a:r>
              <a:rPr lang="en-US" sz="1050" dirty="0" err="1"/>
              <a:t>Sales_Quarter</a:t>
            </a:r>
            <a:r>
              <a:rPr lang="en-US" sz="1050" dirty="0"/>
              <a:t>]</a:t>
            </a:r>
          </a:p>
          <a:p>
            <a:r>
              <a:rPr lang="en-US" sz="1050" dirty="0"/>
              <a:t>                = SWITCH(</a:t>
            </a:r>
          </a:p>
          <a:p>
            <a:r>
              <a:rPr lang="en-US" sz="1050" dirty="0"/>
              <a:t>                    VALUES( Sales[</a:t>
            </a:r>
            <a:r>
              <a:rPr lang="en-US" sz="1050" dirty="0" err="1"/>
              <a:t>Sales_Quarter</a:t>
            </a:r>
            <a:r>
              <a:rPr lang="en-US" sz="1050" dirty="0"/>
              <a:t>] )</a:t>
            </a:r>
          </a:p>
          <a:p>
            <a:r>
              <a:rPr lang="en-US" sz="1050" dirty="0"/>
              <a:t>                    , "Q1", "Q4"</a:t>
            </a:r>
          </a:p>
          <a:p>
            <a:r>
              <a:rPr lang="en-US" sz="1050" dirty="0"/>
              <a:t>                    , "Q2", "Q1"</a:t>
            </a:r>
          </a:p>
          <a:p>
            <a:r>
              <a:rPr lang="en-US" sz="1050" dirty="0"/>
              <a:t>                    , "Q3", "Q2"</a:t>
            </a:r>
          </a:p>
          <a:p>
            <a:r>
              <a:rPr lang="en-US" sz="1050" dirty="0"/>
              <a:t>                    , "Q3"</a:t>
            </a:r>
          </a:p>
          <a:p>
            <a:r>
              <a:rPr lang="en-US" sz="1050" dirty="0"/>
              <a:t>                )</a:t>
            </a:r>
          </a:p>
          <a:p>
            <a:r>
              <a:rPr lang="en-US" sz="1050" dirty="0"/>
              <a:t>    )</a:t>
            </a:r>
          </a:p>
          <a:p>
            <a:r>
              <a:rPr lang="en-US" sz="1050" dirty="0"/>
              <a:t>)</a:t>
            </a:r>
          </a:p>
          <a:p>
            <a:endParaRPr lang="en-US" sz="1050" dirty="0"/>
          </a:p>
          <a:p>
            <a:r>
              <a:rPr lang="en-US" sz="1050" dirty="0" err="1"/>
              <a:t>PrevYrSales</a:t>
            </a:r>
            <a:r>
              <a:rPr lang="en-US" sz="1050" dirty="0"/>
              <a:t>:=</a:t>
            </a:r>
          </a:p>
          <a:p>
            <a:r>
              <a:rPr lang="en-US" sz="1050" dirty="0"/>
              <a:t>CALCULATE(</a:t>
            </a:r>
          </a:p>
          <a:p>
            <a:r>
              <a:rPr lang="en-US" sz="1050" dirty="0"/>
              <a:t>    [</a:t>
            </a:r>
            <a:r>
              <a:rPr lang="en-US" sz="1050" dirty="0" err="1"/>
              <a:t>SumSales</a:t>
            </a:r>
            <a:r>
              <a:rPr lang="en-US" sz="1050" dirty="0"/>
              <a:t>]</a:t>
            </a:r>
          </a:p>
          <a:p>
            <a:r>
              <a:rPr lang="en-US" sz="1050" dirty="0"/>
              <a:t>    , ALL( Sales[</a:t>
            </a:r>
            <a:r>
              <a:rPr lang="en-US" sz="1050" dirty="0" err="1"/>
              <a:t>Sales_Quarter</a:t>
            </a:r>
            <a:r>
              <a:rPr lang="en-US" sz="1050" dirty="0"/>
              <a:t>] )</a:t>
            </a:r>
          </a:p>
          <a:p>
            <a:r>
              <a:rPr lang="en-US" sz="1050" dirty="0"/>
              <a:t>    , Sales[</a:t>
            </a:r>
            <a:r>
              <a:rPr lang="en-US" sz="1050" dirty="0" err="1"/>
              <a:t>Sales_Quarter</a:t>
            </a:r>
            <a:r>
              <a:rPr lang="en-US" sz="1050" dirty="0"/>
              <a:t>] = "Q4"</a:t>
            </a:r>
          </a:p>
          <a:p>
            <a:r>
              <a:rPr lang="en-US" sz="1050" dirty="0"/>
              <a:t>)</a:t>
            </a:r>
          </a:p>
          <a:p>
            <a:endParaRPr lang="en-US" sz="1050" dirty="0"/>
          </a:p>
          <a:p>
            <a:r>
              <a:rPr lang="en-US" sz="1050" dirty="0" err="1"/>
              <a:t>ConditionalSum</a:t>
            </a:r>
            <a:r>
              <a:rPr lang="en-US" sz="1050" dirty="0"/>
              <a:t>:=</a:t>
            </a:r>
          </a:p>
          <a:p>
            <a:r>
              <a:rPr lang="en-US" sz="1050" dirty="0"/>
              <a:t>IF(</a:t>
            </a:r>
          </a:p>
          <a:p>
            <a:r>
              <a:rPr lang="en-US" sz="1050" dirty="0"/>
              <a:t>    HASONEVALUE( Sales[</a:t>
            </a:r>
            <a:r>
              <a:rPr lang="en-US" sz="1050" dirty="0" err="1"/>
              <a:t>Sales_Year</a:t>
            </a:r>
            <a:r>
              <a:rPr lang="en-US" sz="1050" dirty="0"/>
              <a:t>] )</a:t>
            </a:r>
          </a:p>
          <a:p>
            <a:r>
              <a:rPr lang="en-US" sz="1050" dirty="0"/>
              <a:t>        &amp;&amp; HASONEVALUE( Sales[</a:t>
            </a:r>
            <a:r>
              <a:rPr lang="en-US" sz="1050" dirty="0" err="1"/>
              <a:t>Sales_Quarter</a:t>
            </a:r>
            <a:r>
              <a:rPr lang="en-US" sz="1050" dirty="0"/>
              <a:t>] )</a:t>
            </a:r>
          </a:p>
          <a:p>
            <a:r>
              <a:rPr lang="en-US" sz="1050" dirty="0"/>
              <a:t>    , IF(</a:t>
            </a:r>
          </a:p>
          <a:p>
            <a:r>
              <a:rPr lang="en-US" sz="1050" dirty="0"/>
              <a:t>        VALUES( Sales[</a:t>
            </a:r>
            <a:r>
              <a:rPr lang="en-US" sz="1050" dirty="0" err="1"/>
              <a:t>Sales_Year</a:t>
            </a:r>
            <a:r>
              <a:rPr lang="en-US" sz="1050" dirty="0"/>
              <a:t>] ) &lt; YEAR( TODAY() )</a:t>
            </a:r>
          </a:p>
          <a:p>
            <a:r>
              <a:rPr lang="en-US" sz="1050" dirty="0"/>
              <a:t>        , [</a:t>
            </a:r>
            <a:r>
              <a:rPr lang="en-US" sz="1050" dirty="0" err="1"/>
              <a:t>PrevYrSales</a:t>
            </a:r>
            <a:r>
              <a:rPr lang="en-US" sz="1050" dirty="0"/>
              <a:t>]</a:t>
            </a:r>
          </a:p>
          <a:p>
            <a:r>
              <a:rPr lang="en-US" sz="1050" dirty="0"/>
              <a:t>        , [</a:t>
            </a:r>
            <a:r>
              <a:rPr lang="en-US" sz="1050" dirty="0" err="1"/>
              <a:t>CurYrSales</a:t>
            </a:r>
            <a:r>
              <a:rPr lang="en-US" sz="1050" dirty="0"/>
              <a:t>]</a:t>
            </a:r>
          </a:p>
          <a:p>
            <a:r>
              <a:rPr lang="en-US" sz="1050" dirty="0"/>
              <a:t>    )</a:t>
            </a:r>
          </a:p>
          <a:p>
            <a:r>
              <a:rPr lang="en-US" sz="1050" dirty="0"/>
              <a:t>    , BLANK()</a:t>
            </a:r>
          </a:p>
          <a:p>
            <a:r>
              <a:rPr lang="en-US" sz="1050" dirty="0"/>
              <a:t>)</a:t>
            </a:r>
          </a:p>
        </p:txBody>
      </p:sp>
      <p:sp>
        <p:nvSpPr>
          <p:cNvPr id="6" name="TextBox 5"/>
          <p:cNvSpPr txBox="1"/>
          <p:nvPr/>
        </p:nvSpPr>
        <p:spPr>
          <a:xfrm>
            <a:off x="609600" y="2582779"/>
            <a:ext cx="2807368" cy="1077218"/>
          </a:xfrm>
          <a:prstGeom prst="rect">
            <a:avLst/>
          </a:prstGeom>
          <a:noFill/>
        </p:spPr>
        <p:txBody>
          <a:bodyPr wrap="square" rtlCol="0">
            <a:spAutoFit/>
          </a:bodyPr>
          <a:lstStyle/>
          <a:p>
            <a:r>
              <a:rPr lang="en-US" sz="3200" dirty="0"/>
              <a:t>Please don’t do this:</a:t>
            </a:r>
          </a:p>
        </p:txBody>
      </p:sp>
      <p:pic>
        <p:nvPicPr>
          <p:cNvPr id="7175" name="Picture 7" descr="http://www.slate.com/content/dam/slate/blogs/behold/2013/08/Jill%20Greenberg/7.jpg.CROP.original-origin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7411" y="0"/>
            <a:ext cx="3550151" cy="42268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activerain.com/image_store/uploads/1/2/3/3/6/ar1352957232633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552" y="3508247"/>
            <a:ext cx="5037221" cy="3349753"/>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http://www.thatsnonsense.com/images/crying-chil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827" y="3918559"/>
            <a:ext cx="503872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http://image3.examiner.com/images/blog/wysiwyg/image/crying_child(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7693" y="0"/>
            <a:ext cx="3562350" cy="3914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5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of the children. Use a date table.</a:t>
            </a:r>
          </a:p>
        </p:txBody>
      </p:sp>
      <p:graphicFrame>
        <p:nvGraphicFramePr>
          <p:cNvPr id="7" name="Table 6"/>
          <p:cNvGraphicFramePr>
            <a:graphicFrameLocks noGrp="1"/>
          </p:cNvGraphicFramePr>
          <p:nvPr>
            <p:extLst/>
          </p:nvPr>
        </p:nvGraphicFramePr>
        <p:xfrm>
          <a:off x="0" y="1919513"/>
          <a:ext cx="11855116" cy="1520118"/>
        </p:xfrm>
        <a:graphic>
          <a:graphicData uri="http://schemas.openxmlformats.org/drawingml/2006/table">
            <a:tbl>
              <a:tblPr/>
              <a:tblGrid>
                <a:gridCol w="890564">
                  <a:extLst>
                    <a:ext uri="{9D8B030D-6E8A-4147-A177-3AD203B41FA5}">
                      <a16:colId xmlns:a16="http://schemas.microsoft.com/office/drawing/2014/main" val="3179498142"/>
                    </a:ext>
                  </a:extLst>
                </a:gridCol>
                <a:gridCol w="1014389">
                  <a:extLst>
                    <a:ext uri="{9D8B030D-6E8A-4147-A177-3AD203B41FA5}">
                      <a16:colId xmlns:a16="http://schemas.microsoft.com/office/drawing/2014/main" val="120999588"/>
                    </a:ext>
                  </a:extLst>
                </a:gridCol>
                <a:gridCol w="484563">
                  <a:extLst>
                    <a:ext uri="{9D8B030D-6E8A-4147-A177-3AD203B41FA5}">
                      <a16:colId xmlns:a16="http://schemas.microsoft.com/office/drawing/2014/main" val="1310783880"/>
                    </a:ext>
                  </a:extLst>
                </a:gridCol>
                <a:gridCol w="729337">
                  <a:extLst>
                    <a:ext uri="{9D8B030D-6E8A-4147-A177-3AD203B41FA5}">
                      <a16:colId xmlns:a16="http://schemas.microsoft.com/office/drawing/2014/main" val="4238932606"/>
                    </a:ext>
                  </a:extLst>
                </a:gridCol>
                <a:gridCol w="1033312">
                  <a:extLst>
                    <a:ext uri="{9D8B030D-6E8A-4147-A177-3AD203B41FA5}">
                      <a16:colId xmlns:a16="http://schemas.microsoft.com/office/drawing/2014/main" val="2933927818"/>
                    </a:ext>
                  </a:extLst>
                </a:gridCol>
                <a:gridCol w="1624370">
                  <a:extLst>
                    <a:ext uri="{9D8B030D-6E8A-4147-A177-3AD203B41FA5}">
                      <a16:colId xmlns:a16="http://schemas.microsoft.com/office/drawing/2014/main" val="3672111523"/>
                    </a:ext>
                  </a:extLst>
                </a:gridCol>
                <a:gridCol w="1229400">
                  <a:extLst>
                    <a:ext uri="{9D8B030D-6E8A-4147-A177-3AD203B41FA5}">
                      <a16:colId xmlns:a16="http://schemas.microsoft.com/office/drawing/2014/main" val="2348017563"/>
                    </a:ext>
                  </a:extLst>
                </a:gridCol>
                <a:gridCol w="620748">
                  <a:extLst>
                    <a:ext uri="{9D8B030D-6E8A-4147-A177-3AD203B41FA5}">
                      <a16:colId xmlns:a16="http://schemas.microsoft.com/office/drawing/2014/main" val="2780192791"/>
                    </a:ext>
                  </a:extLst>
                </a:gridCol>
                <a:gridCol w="1179870">
                  <a:extLst>
                    <a:ext uri="{9D8B030D-6E8A-4147-A177-3AD203B41FA5}">
                      <a16:colId xmlns:a16="http://schemas.microsoft.com/office/drawing/2014/main" val="3766306308"/>
                    </a:ext>
                  </a:extLst>
                </a:gridCol>
                <a:gridCol w="841669">
                  <a:extLst>
                    <a:ext uri="{9D8B030D-6E8A-4147-A177-3AD203B41FA5}">
                      <a16:colId xmlns:a16="http://schemas.microsoft.com/office/drawing/2014/main" val="2024974022"/>
                    </a:ext>
                  </a:extLst>
                </a:gridCol>
                <a:gridCol w="1044043">
                  <a:extLst>
                    <a:ext uri="{9D8B030D-6E8A-4147-A177-3AD203B41FA5}">
                      <a16:colId xmlns:a16="http://schemas.microsoft.com/office/drawing/2014/main" val="3114798848"/>
                    </a:ext>
                  </a:extLst>
                </a:gridCol>
                <a:gridCol w="1162851">
                  <a:extLst>
                    <a:ext uri="{9D8B030D-6E8A-4147-A177-3AD203B41FA5}">
                      <a16:colId xmlns:a16="http://schemas.microsoft.com/office/drawing/2014/main" val="2789294129"/>
                    </a:ext>
                  </a:extLst>
                </a:gridCol>
              </a:tblGrid>
              <a:tr h="190262">
                <a:tc>
                  <a:txBody>
                    <a:bodyPr/>
                    <a:lstStyle/>
                    <a:p>
                      <a:pPr algn="ctr" fontAlgn="b"/>
                      <a:r>
                        <a:rPr lang="en-US" sz="1600" b="1" i="0" u="none" strike="noStrike">
                          <a:solidFill>
                            <a:srgbClr val="FFFFFF"/>
                          </a:solidFill>
                          <a:effectLst/>
                          <a:latin typeface="Calibri" panose="020F0502020204030204" pitchFamily="34" charset="0"/>
                        </a:rPr>
                        <a:t>DateKey</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Date</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Year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QuarterKey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QuarterSequential</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QuarterName</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Month</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WeekdayFlag</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HolidayFlag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WorkdayFlag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692816352"/>
                  </a:ext>
                </a:extLst>
              </a:tr>
              <a:tr h="190262">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86634969"/>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953577070"/>
                  </a:ext>
                </a:extLst>
              </a:tr>
              <a:tr h="190262">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12</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73347908"/>
                  </a:ext>
                </a:extLst>
              </a:tr>
              <a:tr h="190262">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Weekend</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359849950"/>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8306983"/>
                  </a:ext>
                </a:extLst>
              </a:tr>
            </a:tbl>
          </a:graphicData>
        </a:graphic>
      </p:graphicFrame>
    </p:spTree>
    <p:extLst>
      <p:ext uri="{BB962C8B-B14F-4D97-AF65-F5344CB8AC3E}">
        <p14:creationId xmlns:p14="http://schemas.microsoft.com/office/powerpoint/2010/main" val="36651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of the children. Use a date table.</a:t>
            </a:r>
          </a:p>
        </p:txBody>
      </p:sp>
      <p:graphicFrame>
        <p:nvGraphicFramePr>
          <p:cNvPr id="7" name="Table 6"/>
          <p:cNvGraphicFramePr>
            <a:graphicFrameLocks noGrp="1"/>
          </p:cNvGraphicFramePr>
          <p:nvPr>
            <p:extLst/>
          </p:nvPr>
        </p:nvGraphicFramePr>
        <p:xfrm>
          <a:off x="0" y="1919513"/>
          <a:ext cx="11855116" cy="1520118"/>
        </p:xfrm>
        <a:graphic>
          <a:graphicData uri="http://schemas.openxmlformats.org/drawingml/2006/table">
            <a:tbl>
              <a:tblPr/>
              <a:tblGrid>
                <a:gridCol w="890564">
                  <a:extLst>
                    <a:ext uri="{9D8B030D-6E8A-4147-A177-3AD203B41FA5}">
                      <a16:colId xmlns:a16="http://schemas.microsoft.com/office/drawing/2014/main" val="3179498142"/>
                    </a:ext>
                  </a:extLst>
                </a:gridCol>
                <a:gridCol w="1014389">
                  <a:extLst>
                    <a:ext uri="{9D8B030D-6E8A-4147-A177-3AD203B41FA5}">
                      <a16:colId xmlns:a16="http://schemas.microsoft.com/office/drawing/2014/main" val="120999588"/>
                    </a:ext>
                  </a:extLst>
                </a:gridCol>
                <a:gridCol w="484563">
                  <a:extLst>
                    <a:ext uri="{9D8B030D-6E8A-4147-A177-3AD203B41FA5}">
                      <a16:colId xmlns:a16="http://schemas.microsoft.com/office/drawing/2014/main" val="1310783880"/>
                    </a:ext>
                  </a:extLst>
                </a:gridCol>
                <a:gridCol w="729337">
                  <a:extLst>
                    <a:ext uri="{9D8B030D-6E8A-4147-A177-3AD203B41FA5}">
                      <a16:colId xmlns:a16="http://schemas.microsoft.com/office/drawing/2014/main" val="4238932606"/>
                    </a:ext>
                  </a:extLst>
                </a:gridCol>
                <a:gridCol w="1033312">
                  <a:extLst>
                    <a:ext uri="{9D8B030D-6E8A-4147-A177-3AD203B41FA5}">
                      <a16:colId xmlns:a16="http://schemas.microsoft.com/office/drawing/2014/main" val="2933927818"/>
                    </a:ext>
                  </a:extLst>
                </a:gridCol>
                <a:gridCol w="1624370">
                  <a:extLst>
                    <a:ext uri="{9D8B030D-6E8A-4147-A177-3AD203B41FA5}">
                      <a16:colId xmlns:a16="http://schemas.microsoft.com/office/drawing/2014/main" val="3672111523"/>
                    </a:ext>
                  </a:extLst>
                </a:gridCol>
                <a:gridCol w="1229400">
                  <a:extLst>
                    <a:ext uri="{9D8B030D-6E8A-4147-A177-3AD203B41FA5}">
                      <a16:colId xmlns:a16="http://schemas.microsoft.com/office/drawing/2014/main" val="2348017563"/>
                    </a:ext>
                  </a:extLst>
                </a:gridCol>
                <a:gridCol w="620748">
                  <a:extLst>
                    <a:ext uri="{9D8B030D-6E8A-4147-A177-3AD203B41FA5}">
                      <a16:colId xmlns:a16="http://schemas.microsoft.com/office/drawing/2014/main" val="2780192791"/>
                    </a:ext>
                  </a:extLst>
                </a:gridCol>
                <a:gridCol w="1179870">
                  <a:extLst>
                    <a:ext uri="{9D8B030D-6E8A-4147-A177-3AD203B41FA5}">
                      <a16:colId xmlns:a16="http://schemas.microsoft.com/office/drawing/2014/main" val="3766306308"/>
                    </a:ext>
                  </a:extLst>
                </a:gridCol>
                <a:gridCol w="841669">
                  <a:extLst>
                    <a:ext uri="{9D8B030D-6E8A-4147-A177-3AD203B41FA5}">
                      <a16:colId xmlns:a16="http://schemas.microsoft.com/office/drawing/2014/main" val="2024974022"/>
                    </a:ext>
                  </a:extLst>
                </a:gridCol>
                <a:gridCol w="1044043">
                  <a:extLst>
                    <a:ext uri="{9D8B030D-6E8A-4147-A177-3AD203B41FA5}">
                      <a16:colId xmlns:a16="http://schemas.microsoft.com/office/drawing/2014/main" val="3114798848"/>
                    </a:ext>
                  </a:extLst>
                </a:gridCol>
                <a:gridCol w="1162851">
                  <a:extLst>
                    <a:ext uri="{9D8B030D-6E8A-4147-A177-3AD203B41FA5}">
                      <a16:colId xmlns:a16="http://schemas.microsoft.com/office/drawing/2014/main" val="2789294129"/>
                    </a:ext>
                  </a:extLst>
                </a:gridCol>
              </a:tblGrid>
              <a:tr h="190262">
                <a:tc>
                  <a:txBody>
                    <a:bodyPr/>
                    <a:lstStyle/>
                    <a:p>
                      <a:pPr algn="ctr" fontAlgn="b"/>
                      <a:r>
                        <a:rPr lang="en-US" sz="1600" b="1" i="0" u="none" strike="noStrike">
                          <a:solidFill>
                            <a:srgbClr val="FFFFFF"/>
                          </a:solidFill>
                          <a:effectLst/>
                          <a:latin typeface="Calibri" panose="020F0502020204030204" pitchFamily="34" charset="0"/>
                        </a:rPr>
                        <a:t>DateKey</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Date</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Year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QuarterKey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QuarterSequential</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QuarterName</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Month</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WeekdayFlag</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HolidayFlag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WorkdayFlag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692816352"/>
                  </a:ext>
                </a:extLst>
              </a:tr>
              <a:tr h="190262">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86634969"/>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953577070"/>
                  </a:ext>
                </a:extLst>
              </a:tr>
              <a:tr h="190262">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2010-Q4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12</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73347908"/>
                  </a:ext>
                </a:extLst>
              </a:tr>
              <a:tr h="190262">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2011-Q1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Weekend</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359849950"/>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8306983"/>
                  </a:ext>
                </a:extLst>
              </a:tr>
            </a:tbl>
          </a:graphicData>
        </a:graphic>
      </p:graphicFrame>
      <p:sp>
        <p:nvSpPr>
          <p:cNvPr id="4" name="TextBox 3"/>
          <p:cNvSpPr txBox="1"/>
          <p:nvPr/>
        </p:nvSpPr>
        <p:spPr>
          <a:xfrm>
            <a:off x="2574758" y="4280827"/>
            <a:ext cx="7042484" cy="1569660"/>
          </a:xfrm>
          <a:prstGeom prst="rect">
            <a:avLst/>
          </a:prstGeom>
          <a:noFill/>
        </p:spPr>
        <p:txBody>
          <a:bodyPr wrap="square" rtlCol="0">
            <a:spAutoFit/>
          </a:bodyPr>
          <a:lstStyle/>
          <a:p>
            <a:r>
              <a:rPr lang="en-US" sz="2400" dirty="0"/>
              <a:t>Rather than handle year-end as a conditional, you can always subtract a fixed value – lookup becomes a single index seek for current [</a:t>
            </a:r>
            <a:r>
              <a:rPr lang="en-US" sz="2400" dirty="0" err="1"/>
              <a:t>QuarterSequential</a:t>
            </a:r>
            <a:r>
              <a:rPr lang="en-US" sz="2400" dirty="0"/>
              <a:t>] - 1</a:t>
            </a:r>
          </a:p>
        </p:txBody>
      </p:sp>
    </p:spTree>
    <p:extLst>
      <p:ext uri="{BB962C8B-B14F-4D97-AF65-F5344CB8AC3E}">
        <p14:creationId xmlns:p14="http://schemas.microsoft.com/office/powerpoint/2010/main" val="366085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of the children. Use a date table.</a:t>
            </a:r>
          </a:p>
        </p:txBody>
      </p:sp>
      <p:graphicFrame>
        <p:nvGraphicFramePr>
          <p:cNvPr id="7" name="Table 6"/>
          <p:cNvGraphicFramePr>
            <a:graphicFrameLocks noGrp="1"/>
          </p:cNvGraphicFramePr>
          <p:nvPr>
            <p:extLst/>
          </p:nvPr>
        </p:nvGraphicFramePr>
        <p:xfrm>
          <a:off x="0" y="1919513"/>
          <a:ext cx="11855116" cy="1520118"/>
        </p:xfrm>
        <a:graphic>
          <a:graphicData uri="http://schemas.openxmlformats.org/drawingml/2006/table">
            <a:tbl>
              <a:tblPr/>
              <a:tblGrid>
                <a:gridCol w="890564">
                  <a:extLst>
                    <a:ext uri="{9D8B030D-6E8A-4147-A177-3AD203B41FA5}">
                      <a16:colId xmlns:a16="http://schemas.microsoft.com/office/drawing/2014/main" val="3179498142"/>
                    </a:ext>
                  </a:extLst>
                </a:gridCol>
                <a:gridCol w="1014389">
                  <a:extLst>
                    <a:ext uri="{9D8B030D-6E8A-4147-A177-3AD203B41FA5}">
                      <a16:colId xmlns:a16="http://schemas.microsoft.com/office/drawing/2014/main" val="120999588"/>
                    </a:ext>
                  </a:extLst>
                </a:gridCol>
                <a:gridCol w="484563">
                  <a:extLst>
                    <a:ext uri="{9D8B030D-6E8A-4147-A177-3AD203B41FA5}">
                      <a16:colId xmlns:a16="http://schemas.microsoft.com/office/drawing/2014/main" val="1310783880"/>
                    </a:ext>
                  </a:extLst>
                </a:gridCol>
                <a:gridCol w="729337">
                  <a:extLst>
                    <a:ext uri="{9D8B030D-6E8A-4147-A177-3AD203B41FA5}">
                      <a16:colId xmlns:a16="http://schemas.microsoft.com/office/drawing/2014/main" val="4238932606"/>
                    </a:ext>
                  </a:extLst>
                </a:gridCol>
                <a:gridCol w="1033312">
                  <a:extLst>
                    <a:ext uri="{9D8B030D-6E8A-4147-A177-3AD203B41FA5}">
                      <a16:colId xmlns:a16="http://schemas.microsoft.com/office/drawing/2014/main" val="2933927818"/>
                    </a:ext>
                  </a:extLst>
                </a:gridCol>
                <a:gridCol w="1624370">
                  <a:extLst>
                    <a:ext uri="{9D8B030D-6E8A-4147-A177-3AD203B41FA5}">
                      <a16:colId xmlns:a16="http://schemas.microsoft.com/office/drawing/2014/main" val="3672111523"/>
                    </a:ext>
                  </a:extLst>
                </a:gridCol>
                <a:gridCol w="1229400">
                  <a:extLst>
                    <a:ext uri="{9D8B030D-6E8A-4147-A177-3AD203B41FA5}">
                      <a16:colId xmlns:a16="http://schemas.microsoft.com/office/drawing/2014/main" val="2348017563"/>
                    </a:ext>
                  </a:extLst>
                </a:gridCol>
                <a:gridCol w="620748">
                  <a:extLst>
                    <a:ext uri="{9D8B030D-6E8A-4147-A177-3AD203B41FA5}">
                      <a16:colId xmlns:a16="http://schemas.microsoft.com/office/drawing/2014/main" val="2780192791"/>
                    </a:ext>
                  </a:extLst>
                </a:gridCol>
                <a:gridCol w="1179870">
                  <a:extLst>
                    <a:ext uri="{9D8B030D-6E8A-4147-A177-3AD203B41FA5}">
                      <a16:colId xmlns:a16="http://schemas.microsoft.com/office/drawing/2014/main" val="3766306308"/>
                    </a:ext>
                  </a:extLst>
                </a:gridCol>
                <a:gridCol w="841669">
                  <a:extLst>
                    <a:ext uri="{9D8B030D-6E8A-4147-A177-3AD203B41FA5}">
                      <a16:colId xmlns:a16="http://schemas.microsoft.com/office/drawing/2014/main" val="2024974022"/>
                    </a:ext>
                  </a:extLst>
                </a:gridCol>
                <a:gridCol w="1044043">
                  <a:extLst>
                    <a:ext uri="{9D8B030D-6E8A-4147-A177-3AD203B41FA5}">
                      <a16:colId xmlns:a16="http://schemas.microsoft.com/office/drawing/2014/main" val="3114798848"/>
                    </a:ext>
                  </a:extLst>
                </a:gridCol>
                <a:gridCol w="1162851">
                  <a:extLst>
                    <a:ext uri="{9D8B030D-6E8A-4147-A177-3AD203B41FA5}">
                      <a16:colId xmlns:a16="http://schemas.microsoft.com/office/drawing/2014/main" val="2789294129"/>
                    </a:ext>
                  </a:extLst>
                </a:gridCol>
              </a:tblGrid>
              <a:tr h="190262">
                <a:tc>
                  <a:txBody>
                    <a:bodyPr/>
                    <a:lstStyle/>
                    <a:p>
                      <a:pPr algn="ctr" fontAlgn="b"/>
                      <a:r>
                        <a:rPr lang="en-US" sz="1600" b="1" i="0" u="none" strike="noStrike">
                          <a:solidFill>
                            <a:srgbClr val="FFFFFF"/>
                          </a:solidFill>
                          <a:effectLst/>
                          <a:latin typeface="Calibri" panose="020F0502020204030204" pitchFamily="34" charset="0"/>
                        </a:rPr>
                        <a:t>DateKey</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a:solidFill>
                            <a:srgbClr val="FFFFFF"/>
                          </a:solidFill>
                          <a:effectLst/>
                          <a:latin typeface="Calibri" panose="020F0502020204030204" pitchFamily="34" charset="0"/>
                        </a:rPr>
                        <a:t>Date</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Year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QuarterKey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QuarterSequential</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QuarterName</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Month</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WeekdayFlag</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HolidayFlag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WorkdayFlag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692816352"/>
                  </a:ext>
                </a:extLst>
              </a:tr>
              <a:tr h="190262">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86634969"/>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953577070"/>
                  </a:ext>
                </a:extLst>
              </a:tr>
              <a:tr h="190262">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12</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73347908"/>
                  </a:ext>
                </a:extLst>
              </a:tr>
              <a:tr h="190262">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Weekend</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359849950"/>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8306983"/>
                  </a:ext>
                </a:extLst>
              </a:tr>
            </a:tbl>
          </a:graphicData>
        </a:graphic>
      </p:graphicFrame>
      <p:sp>
        <p:nvSpPr>
          <p:cNvPr id="3" name="TextBox 2"/>
          <p:cNvSpPr txBox="1"/>
          <p:nvPr/>
        </p:nvSpPr>
        <p:spPr>
          <a:xfrm>
            <a:off x="2574758" y="4280827"/>
            <a:ext cx="7042484" cy="830997"/>
          </a:xfrm>
          <a:prstGeom prst="rect">
            <a:avLst/>
          </a:prstGeom>
          <a:noFill/>
        </p:spPr>
        <p:txBody>
          <a:bodyPr wrap="square" rtlCol="0">
            <a:spAutoFit/>
          </a:bodyPr>
          <a:lstStyle/>
          <a:p>
            <a:r>
              <a:rPr lang="en-US" sz="2400" dirty="0"/>
              <a:t>Depending on storage engine, integer joins evaluate faster than date/time joins</a:t>
            </a:r>
          </a:p>
        </p:txBody>
      </p:sp>
    </p:spTree>
    <p:extLst>
      <p:ext uri="{BB962C8B-B14F-4D97-AF65-F5344CB8AC3E}">
        <p14:creationId xmlns:p14="http://schemas.microsoft.com/office/powerpoint/2010/main" val="392619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of the children. Use a date table.</a:t>
            </a:r>
          </a:p>
        </p:txBody>
      </p:sp>
      <p:graphicFrame>
        <p:nvGraphicFramePr>
          <p:cNvPr id="7" name="Table 6"/>
          <p:cNvGraphicFramePr>
            <a:graphicFrameLocks noGrp="1"/>
          </p:cNvGraphicFramePr>
          <p:nvPr>
            <p:extLst/>
          </p:nvPr>
        </p:nvGraphicFramePr>
        <p:xfrm>
          <a:off x="0" y="1919513"/>
          <a:ext cx="11855116" cy="1520118"/>
        </p:xfrm>
        <a:graphic>
          <a:graphicData uri="http://schemas.openxmlformats.org/drawingml/2006/table">
            <a:tbl>
              <a:tblPr/>
              <a:tblGrid>
                <a:gridCol w="890564">
                  <a:extLst>
                    <a:ext uri="{9D8B030D-6E8A-4147-A177-3AD203B41FA5}">
                      <a16:colId xmlns:a16="http://schemas.microsoft.com/office/drawing/2014/main" val="3179498142"/>
                    </a:ext>
                  </a:extLst>
                </a:gridCol>
                <a:gridCol w="1014389">
                  <a:extLst>
                    <a:ext uri="{9D8B030D-6E8A-4147-A177-3AD203B41FA5}">
                      <a16:colId xmlns:a16="http://schemas.microsoft.com/office/drawing/2014/main" val="120999588"/>
                    </a:ext>
                  </a:extLst>
                </a:gridCol>
                <a:gridCol w="484563">
                  <a:extLst>
                    <a:ext uri="{9D8B030D-6E8A-4147-A177-3AD203B41FA5}">
                      <a16:colId xmlns:a16="http://schemas.microsoft.com/office/drawing/2014/main" val="1310783880"/>
                    </a:ext>
                  </a:extLst>
                </a:gridCol>
                <a:gridCol w="729337">
                  <a:extLst>
                    <a:ext uri="{9D8B030D-6E8A-4147-A177-3AD203B41FA5}">
                      <a16:colId xmlns:a16="http://schemas.microsoft.com/office/drawing/2014/main" val="4238932606"/>
                    </a:ext>
                  </a:extLst>
                </a:gridCol>
                <a:gridCol w="1033312">
                  <a:extLst>
                    <a:ext uri="{9D8B030D-6E8A-4147-A177-3AD203B41FA5}">
                      <a16:colId xmlns:a16="http://schemas.microsoft.com/office/drawing/2014/main" val="2933927818"/>
                    </a:ext>
                  </a:extLst>
                </a:gridCol>
                <a:gridCol w="1624370">
                  <a:extLst>
                    <a:ext uri="{9D8B030D-6E8A-4147-A177-3AD203B41FA5}">
                      <a16:colId xmlns:a16="http://schemas.microsoft.com/office/drawing/2014/main" val="3672111523"/>
                    </a:ext>
                  </a:extLst>
                </a:gridCol>
                <a:gridCol w="1229400">
                  <a:extLst>
                    <a:ext uri="{9D8B030D-6E8A-4147-A177-3AD203B41FA5}">
                      <a16:colId xmlns:a16="http://schemas.microsoft.com/office/drawing/2014/main" val="2348017563"/>
                    </a:ext>
                  </a:extLst>
                </a:gridCol>
                <a:gridCol w="620748">
                  <a:extLst>
                    <a:ext uri="{9D8B030D-6E8A-4147-A177-3AD203B41FA5}">
                      <a16:colId xmlns:a16="http://schemas.microsoft.com/office/drawing/2014/main" val="2780192791"/>
                    </a:ext>
                  </a:extLst>
                </a:gridCol>
                <a:gridCol w="1179870">
                  <a:extLst>
                    <a:ext uri="{9D8B030D-6E8A-4147-A177-3AD203B41FA5}">
                      <a16:colId xmlns:a16="http://schemas.microsoft.com/office/drawing/2014/main" val="3766306308"/>
                    </a:ext>
                  </a:extLst>
                </a:gridCol>
                <a:gridCol w="841669">
                  <a:extLst>
                    <a:ext uri="{9D8B030D-6E8A-4147-A177-3AD203B41FA5}">
                      <a16:colId xmlns:a16="http://schemas.microsoft.com/office/drawing/2014/main" val="2024974022"/>
                    </a:ext>
                  </a:extLst>
                </a:gridCol>
                <a:gridCol w="1044043">
                  <a:extLst>
                    <a:ext uri="{9D8B030D-6E8A-4147-A177-3AD203B41FA5}">
                      <a16:colId xmlns:a16="http://schemas.microsoft.com/office/drawing/2014/main" val="3114798848"/>
                    </a:ext>
                  </a:extLst>
                </a:gridCol>
                <a:gridCol w="1162851">
                  <a:extLst>
                    <a:ext uri="{9D8B030D-6E8A-4147-A177-3AD203B41FA5}">
                      <a16:colId xmlns:a16="http://schemas.microsoft.com/office/drawing/2014/main" val="2789294129"/>
                    </a:ext>
                  </a:extLst>
                </a:gridCol>
              </a:tblGrid>
              <a:tr h="190262">
                <a:tc>
                  <a:txBody>
                    <a:bodyPr/>
                    <a:lstStyle/>
                    <a:p>
                      <a:pPr algn="ctr" fontAlgn="b"/>
                      <a:r>
                        <a:rPr lang="en-US" sz="1600" b="1" i="0" u="none" strike="noStrike">
                          <a:solidFill>
                            <a:srgbClr val="FFFFFF"/>
                          </a:solidFill>
                          <a:effectLst/>
                          <a:latin typeface="Calibri" panose="020F0502020204030204" pitchFamily="34" charset="0"/>
                        </a:rPr>
                        <a:t>DateKey</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Date</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a:solidFill>
                            <a:srgbClr val="FFFFFF"/>
                          </a:solidFill>
                          <a:effectLst/>
                          <a:latin typeface="Calibri" panose="020F0502020204030204" pitchFamily="34" charset="0"/>
                        </a:rPr>
                        <a:t>Year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QuarterKey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QuarterSequential</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QuarterName</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Month</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WeekdayFlag</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HolidayFlag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WorkdayFlag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692816352"/>
                  </a:ext>
                </a:extLst>
              </a:tr>
              <a:tr h="190262">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86634969"/>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953577070"/>
                  </a:ext>
                </a:extLst>
              </a:tr>
              <a:tr h="190262">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12</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73347908"/>
                  </a:ext>
                </a:extLst>
              </a:tr>
              <a:tr h="190262">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Weekend</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extLst>
                  <a:ext uri="{0D108BD9-81ED-4DB2-BD59-A6C34878D82A}">
                    <a16:rowId xmlns:a16="http://schemas.microsoft.com/office/drawing/2014/main" val="3359849950"/>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78306983"/>
                  </a:ext>
                </a:extLst>
              </a:tr>
            </a:tbl>
          </a:graphicData>
        </a:graphic>
      </p:graphicFrame>
      <p:sp>
        <p:nvSpPr>
          <p:cNvPr id="4" name="TextBox 3"/>
          <p:cNvSpPr txBox="1"/>
          <p:nvPr/>
        </p:nvSpPr>
        <p:spPr>
          <a:xfrm>
            <a:off x="2574758" y="4280827"/>
            <a:ext cx="7042484" cy="830997"/>
          </a:xfrm>
          <a:prstGeom prst="rect">
            <a:avLst/>
          </a:prstGeom>
          <a:noFill/>
        </p:spPr>
        <p:txBody>
          <a:bodyPr wrap="square" rtlCol="0">
            <a:spAutoFit/>
          </a:bodyPr>
          <a:lstStyle/>
          <a:p>
            <a:r>
              <a:rPr lang="en-US" sz="2400" dirty="0"/>
              <a:t>Used for date functions – can often do direct arithmetic on date/time</a:t>
            </a:r>
          </a:p>
        </p:txBody>
      </p:sp>
    </p:spTree>
    <p:extLst>
      <p:ext uri="{BB962C8B-B14F-4D97-AF65-F5344CB8AC3E}">
        <p14:creationId xmlns:p14="http://schemas.microsoft.com/office/powerpoint/2010/main" val="28655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 of the children. Use a date table.</a:t>
            </a:r>
          </a:p>
        </p:txBody>
      </p:sp>
      <p:graphicFrame>
        <p:nvGraphicFramePr>
          <p:cNvPr id="7" name="Table 6"/>
          <p:cNvGraphicFramePr>
            <a:graphicFrameLocks noGrp="1"/>
          </p:cNvGraphicFramePr>
          <p:nvPr>
            <p:extLst/>
          </p:nvPr>
        </p:nvGraphicFramePr>
        <p:xfrm>
          <a:off x="0" y="1919513"/>
          <a:ext cx="11855116" cy="1520118"/>
        </p:xfrm>
        <a:graphic>
          <a:graphicData uri="http://schemas.openxmlformats.org/drawingml/2006/table">
            <a:tbl>
              <a:tblPr/>
              <a:tblGrid>
                <a:gridCol w="890564">
                  <a:extLst>
                    <a:ext uri="{9D8B030D-6E8A-4147-A177-3AD203B41FA5}">
                      <a16:colId xmlns:a16="http://schemas.microsoft.com/office/drawing/2014/main" val="3179498142"/>
                    </a:ext>
                  </a:extLst>
                </a:gridCol>
                <a:gridCol w="1014389">
                  <a:extLst>
                    <a:ext uri="{9D8B030D-6E8A-4147-A177-3AD203B41FA5}">
                      <a16:colId xmlns:a16="http://schemas.microsoft.com/office/drawing/2014/main" val="120999588"/>
                    </a:ext>
                  </a:extLst>
                </a:gridCol>
                <a:gridCol w="484563">
                  <a:extLst>
                    <a:ext uri="{9D8B030D-6E8A-4147-A177-3AD203B41FA5}">
                      <a16:colId xmlns:a16="http://schemas.microsoft.com/office/drawing/2014/main" val="1310783880"/>
                    </a:ext>
                  </a:extLst>
                </a:gridCol>
                <a:gridCol w="729337">
                  <a:extLst>
                    <a:ext uri="{9D8B030D-6E8A-4147-A177-3AD203B41FA5}">
                      <a16:colId xmlns:a16="http://schemas.microsoft.com/office/drawing/2014/main" val="4238932606"/>
                    </a:ext>
                  </a:extLst>
                </a:gridCol>
                <a:gridCol w="1033312">
                  <a:extLst>
                    <a:ext uri="{9D8B030D-6E8A-4147-A177-3AD203B41FA5}">
                      <a16:colId xmlns:a16="http://schemas.microsoft.com/office/drawing/2014/main" val="2933927818"/>
                    </a:ext>
                  </a:extLst>
                </a:gridCol>
                <a:gridCol w="1624370">
                  <a:extLst>
                    <a:ext uri="{9D8B030D-6E8A-4147-A177-3AD203B41FA5}">
                      <a16:colId xmlns:a16="http://schemas.microsoft.com/office/drawing/2014/main" val="3672111523"/>
                    </a:ext>
                  </a:extLst>
                </a:gridCol>
                <a:gridCol w="1229400">
                  <a:extLst>
                    <a:ext uri="{9D8B030D-6E8A-4147-A177-3AD203B41FA5}">
                      <a16:colId xmlns:a16="http://schemas.microsoft.com/office/drawing/2014/main" val="2348017563"/>
                    </a:ext>
                  </a:extLst>
                </a:gridCol>
                <a:gridCol w="620748">
                  <a:extLst>
                    <a:ext uri="{9D8B030D-6E8A-4147-A177-3AD203B41FA5}">
                      <a16:colId xmlns:a16="http://schemas.microsoft.com/office/drawing/2014/main" val="2780192791"/>
                    </a:ext>
                  </a:extLst>
                </a:gridCol>
                <a:gridCol w="1179870">
                  <a:extLst>
                    <a:ext uri="{9D8B030D-6E8A-4147-A177-3AD203B41FA5}">
                      <a16:colId xmlns:a16="http://schemas.microsoft.com/office/drawing/2014/main" val="3766306308"/>
                    </a:ext>
                  </a:extLst>
                </a:gridCol>
                <a:gridCol w="841669">
                  <a:extLst>
                    <a:ext uri="{9D8B030D-6E8A-4147-A177-3AD203B41FA5}">
                      <a16:colId xmlns:a16="http://schemas.microsoft.com/office/drawing/2014/main" val="2024974022"/>
                    </a:ext>
                  </a:extLst>
                </a:gridCol>
                <a:gridCol w="1044043">
                  <a:extLst>
                    <a:ext uri="{9D8B030D-6E8A-4147-A177-3AD203B41FA5}">
                      <a16:colId xmlns:a16="http://schemas.microsoft.com/office/drawing/2014/main" val="3114798848"/>
                    </a:ext>
                  </a:extLst>
                </a:gridCol>
                <a:gridCol w="1162851">
                  <a:extLst>
                    <a:ext uri="{9D8B030D-6E8A-4147-A177-3AD203B41FA5}">
                      <a16:colId xmlns:a16="http://schemas.microsoft.com/office/drawing/2014/main" val="2789294129"/>
                    </a:ext>
                  </a:extLst>
                </a:gridCol>
              </a:tblGrid>
              <a:tr h="190262">
                <a:tc>
                  <a:txBody>
                    <a:bodyPr/>
                    <a:lstStyle/>
                    <a:p>
                      <a:pPr algn="ctr" fontAlgn="b"/>
                      <a:r>
                        <a:rPr lang="en-US" sz="1600" b="1" i="0" u="none" strike="noStrike">
                          <a:solidFill>
                            <a:srgbClr val="FFFFFF"/>
                          </a:solidFill>
                          <a:effectLst/>
                          <a:latin typeface="Calibri" panose="020F0502020204030204" pitchFamily="34" charset="0"/>
                        </a:rPr>
                        <a:t>DateKey</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Date</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Year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QuarterKey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QuarterSequential</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err="1">
                          <a:solidFill>
                            <a:srgbClr val="FFFFFF"/>
                          </a:solidFill>
                          <a:effectLst/>
                          <a:latin typeface="Calibri" panose="020F0502020204030204" pitchFamily="34" charset="0"/>
                        </a:rPr>
                        <a:t>QuarterName</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dirty="0">
                          <a:solidFill>
                            <a:srgbClr val="FFFFFF"/>
                          </a:solidFill>
                          <a:effectLst/>
                          <a:latin typeface="Calibri" panose="020F0502020204030204" pitchFamily="34" charset="0"/>
                        </a:rPr>
                        <a:t>Month</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600" b="1" i="0" u="none" strike="noStrike">
                          <a:solidFill>
                            <a:srgbClr val="FFFFFF"/>
                          </a:solidFill>
                          <a:effectLst/>
                          <a:latin typeface="Calibri" panose="020F0502020204030204" pitchFamily="34" charset="0"/>
                        </a:rPr>
                        <a:t>WeekdayFlag</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a:solidFill>
                            <a:srgbClr val="FFFFFF"/>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dirty="0" err="1">
                          <a:solidFill>
                            <a:srgbClr val="FFFFFF"/>
                          </a:solidFill>
                          <a:effectLst/>
                          <a:latin typeface="Calibri" panose="020F0502020204030204" pitchFamily="34" charset="0"/>
                        </a:rPr>
                        <a:t>HolidayFlag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1" i="0" u="none" strike="noStrike" dirty="0" err="1">
                          <a:solidFill>
                            <a:srgbClr val="FFFFFF"/>
                          </a:solidFill>
                          <a:effectLst/>
                          <a:latin typeface="Calibri" panose="020F0502020204030204" pitchFamily="34" charset="0"/>
                        </a:rPr>
                        <a:t>WorkdayFlag</a:t>
                      </a:r>
                      <a:endParaRPr lang="en-US" sz="1600" b="1" i="0" u="none" strike="noStrike" dirty="0">
                        <a:solidFill>
                          <a:srgbClr val="FFFFFF"/>
                        </a:solidFill>
                        <a:effectLst/>
                        <a:latin typeface="Calibri" panose="020F0502020204030204" pitchFamily="34" charset="0"/>
                      </a:endParaRP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692816352"/>
                  </a:ext>
                </a:extLst>
              </a:tr>
              <a:tr h="190262">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086634969"/>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953577070"/>
                  </a:ext>
                </a:extLst>
              </a:tr>
              <a:tr h="190262">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2010-12-31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2010-Q4</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12</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Weekday</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1</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373347908"/>
                  </a:ext>
                </a:extLst>
              </a:tr>
              <a:tr h="190262">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2011-01-01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2011-Q1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1</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bg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Weekend</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a:solidFill>
                            <a:srgbClr val="000000"/>
                          </a:solidFill>
                          <a:effectLst/>
                          <a:latin typeface="Calibri" panose="020F0502020204030204" pitchFamily="34" charset="0"/>
                        </a:rPr>
                        <a:t>0</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0</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359849950"/>
                  </a:ext>
                </a:extLst>
              </a:tr>
              <a:tr h="190262">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600" b="0" i="0" u="none" strike="noStrike" dirty="0">
                          <a:solidFill>
                            <a:srgbClr val="000000"/>
                          </a:solidFill>
                          <a:effectLst/>
                          <a:latin typeface="Calibri" panose="020F0502020204030204" pitchFamily="34" charset="0"/>
                        </a:rPr>
                        <a:t>….</a:t>
                      </a:r>
                    </a:p>
                  </a:txBody>
                  <a:tcPr marL="9513" marR="9513" marT="9513"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78306983"/>
                  </a:ext>
                </a:extLst>
              </a:tr>
            </a:tbl>
          </a:graphicData>
        </a:graphic>
      </p:graphicFrame>
      <p:sp>
        <p:nvSpPr>
          <p:cNvPr id="4" name="TextBox 3"/>
          <p:cNvSpPr txBox="1"/>
          <p:nvPr/>
        </p:nvSpPr>
        <p:spPr>
          <a:xfrm>
            <a:off x="2574758" y="3648190"/>
            <a:ext cx="7042484" cy="2308324"/>
          </a:xfrm>
          <a:prstGeom prst="rect">
            <a:avLst/>
          </a:prstGeom>
          <a:noFill/>
        </p:spPr>
        <p:txBody>
          <a:bodyPr wrap="square" rtlCol="0">
            <a:spAutoFit/>
          </a:bodyPr>
          <a:lstStyle/>
          <a:p>
            <a:r>
              <a:rPr lang="en-US" sz="2400" dirty="0"/>
              <a:t>Bit flags are fast to filter on – don’t use a weekday function on every row</a:t>
            </a:r>
          </a:p>
          <a:p>
            <a:r>
              <a:rPr lang="en-US" sz="2400" dirty="0">
                <a:solidFill>
                  <a:srgbClr val="FF0000"/>
                </a:solidFill>
              </a:rPr>
              <a:t>	Storage is cheap, end users are impatient</a:t>
            </a:r>
          </a:p>
          <a:p>
            <a:endParaRPr lang="en-US" sz="2400" dirty="0"/>
          </a:p>
          <a:p>
            <a:r>
              <a:rPr lang="en-US" sz="2400" dirty="0"/>
              <a:t>Slicers/filters are more user friendly with textual descriptions</a:t>
            </a:r>
          </a:p>
        </p:txBody>
      </p:sp>
    </p:spTree>
    <p:extLst>
      <p:ext uri="{BB962C8B-B14F-4D97-AF65-F5344CB8AC3E}">
        <p14:creationId xmlns:p14="http://schemas.microsoft.com/office/powerpoint/2010/main" val="359025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CD08BC-E44E-4C81-8A67-EA9E59B7F193}"/>
              </a:ext>
            </a:extLst>
          </p:cNvPr>
          <p:cNvSpPr>
            <a:spLocks noGrp="1"/>
          </p:cNvSpPr>
          <p:nvPr>
            <p:ph type="title"/>
          </p:nvPr>
        </p:nvSpPr>
        <p:spPr/>
        <p:txBody>
          <a:bodyPr/>
          <a:lstStyle/>
          <a:p>
            <a:r>
              <a:rPr lang="en-US" dirty="0"/>
              <a:t>Let’s talk about your model</a:t>
            </a:r>
          </a:p>
        </p:txBody>
      </p:sp>
      <p:sp>
        <p:nvSpPr>
          <p:cNvPr id="5" name="Text Placeholder 4">
            <a:extLst>
              <a:ext uri="{FF2B5EF4-FFF2-40B4-BE49-F238E27FC236}">
                <a16:creationId xmlns:a16="http://schemas.microsoft.com/office/drawing/2014/main" id="{A8E0CCDC-B809-4657-B42A-97132F520792}"/>
              </a:ext>
            </a:extLst>
          </p:cNvPr>
          <p:cNvSpPr>
            <a:spLocks noGrp="1"/>
          </p:cNvSpPr>
          <p:nvPr>
            <p:ph type="body" idx="1"/>
          </p:nvPr>
        </p:nvSpPr>
        <p:spPr/>
        <p:txBody>
          <a:bodyPr>
            <a:normAutofit fontScale="92500" lnSpcReduction="10000"/>
          </a:bodyPr>
          <a:lstStyle/>
          <a:p>
            <a:r>
              <a:rPr lang="en-US" dirty="0"/>
              <a:t>Greg Baldini</a:t>
            </a:r>
          </a:p>
          <a:p>
            <a:r>
              <a:rPr lang="en-US" dirty="0"/>
              <a:t>greg@baldiniunlimited.com</a:t>
            </a:r>
          </a:p>
          <a:p>
            <a:r>
              <a:rPr lang="en-US" dirty="0"/>
              <a:t>Baldini Un Limited</a:t>
            </a:r>
          </a:p>
        </p:txBody>
      </p:sp>
    </p:spTree>
    <p:extLst>
      <p:ext uri="{BB962C8B-B14F-4D97-AF65-F5344CB8AC3E}">
        <p14:creationId xmlns:p14="http://schemas.microsoft.com/office/powerpoint/2010/main" val="23186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dates</a:t>
            </a:r>
          </a:p>
        </p:txBody>
      </p:sp>
      <p:sp>
        <p:nvSpPr>
          <p:cNvPr id="3" name="Content Placeholder 2"/>
          <p:cNvSpPr>
            <a:spLocks noGrp="1"/>
          </p:cNvSpPr>
          <p:nvPr>
            <p:ph idx="1"/>
          </p:nvPr>
        </p:nvSpPr>
        <p:spPr>
          <a:xfrm>
            <a:off x="609600" y="1600200"/>
            <a:ext cx="10160000" cy="1223211"/>
          </a:xfrm>
        </p:spPr>
        <p:txBody>
          <a:bodyPr>
            <a:normAutofit fontScale="92500" lnSpcReduction="20000"/>
          </a:bodyPr>
          <a:lstStyle/>
          <a:p>
            <a:pPr marL="114278" indent="0">
              <a:buNone/>
            </a:pPr>
            <a:r>
              <a:rPr lang="en-US" b="1" dirty="0"/>
              <a:t>The business problem</a:t>
            </a:r>
          </a:p>
          <a:p>
            <a:pPr marL="114278" indent="0">
              <a:buNone/>
            </a:pPr>
            <a:r>
              <a:rPr lang="en-US" dirty="0"/>
              <a:t>Always filter a report to “This year”,</a:t>
            </a:r>
          </a:p>
          <a:p>
            <a:pPr marL="114278" indent="0">
              <a:buNone/>
            </a:pPr>
            <a:r>
              <a:rPr lang="en-US" dirty="0"/>
              <a:t>“This month”, “Today”</a:t>
            </a:r>
          </a:p>
        </p:txBody>
      </p:sp>
      <p:sp>
        <p:nvSpPr>
          <p:cNvPr id="4" name="TextBox 3"/>
          <p:cNvSpPr txBox="1"/>
          <p:nvPr/>
        </p:nvSpPr>
        <p:spPr>
          <a:xfrm>
            <a:off x="609599" y="3128210"/>
            <a:ext cx="4748463" cy="1477328"/>
          </a:xfrm>
          <a:prstGeom prst="rect">
            <a:avLst/>
          </a:prstGeom>
          <a:noFill/>
        </p:spPr>
        <p:txBody>
          <a:bodyPr wrap="square" rtlCol="0">
            <a:spAutoFit/>
          </a:bodyPr>
          <a:lstStyle/>
          <a:p>
            <a:r>
              <a:rPr lang="en-US" dirty="0"/>
              <a:t>Depending on the product, parameters can be defined programmatically – not a big deal</a:t>
            </a:r>
          </a:p>
          <a:p>
            <a:r>
              <a:rPr lang="en-US" dirty="0"/>
              <a:t>	YEAR(GETDATE())</a:t>
            </a:r>
          </a:p>
          <a:p>
            <a:endParaRPr lang="en-US" dirty="0"/>
          </a:p>
          <a:p>
            <a:r>
              <a:rPr lang="en-US" dirty="0"/>
              <a:t>Some only offer visual selection</a:t>
            </a:r>
          </a:p>
        </p:txBody>
      </p:sp>
      <p:pic>
        <p:nvPicPr>
          <p:cNvPr id="5" name="Picture 4"/>
          <p:cNvPicPr>
            <a:picLocks noChangeAspect="1"/>
          </p:cNvPicPr>
          <p:nvPr/>
        </p:nvPicPr>
        <p:blipFill>
          <a:blip r:embed="rId3"/>
          <a:stretch>
            <a:fillRect/>
          </a:stretch>
        </p:blipFill>
        <p:spPr>
          <a:xfrm>
            <a:off x="6562975" y="330273"/>
            <a:ext cx="4425867" cy="6527727"/>
          </a:xfrm>
          <a:prstGeom prst="rect">
            <a:avLst/>
          </a:prstGeom>
        </p:spPr>
      </p:pic>
    </p:spTree>
    <p:extLst>
      <p:ext uri="{BB962C8B-B14F-4D97-AF65-F5344CB8AC3E}">
        <p14:creationId xmlns:p14="http://schemas.microsoft.com/office/powerpoint/2010/main" val="284311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603832" cy="1143000"/>
          </a:xfrm>
        </p:spPr>
        <p:txBody>
          <a:bodyPr/>
          <a:lstStyle/>
          <a:p>
            <a:r>
              <a:rPr lang="en-US" dirty="0"/>
              <a:t>Think of the children. Use your date table.</a:t>
            </a:r>
          </a:p>
        </p:txBody>
      </p:sp>
      <p:pic>
        <p:nvPicPr>
          <p:cNvPr id="5" name="Picture 4"/>
          <p:cNvPicPr>
            <a:picLocks noChangeAspect="1"/>
          </p:cNvPicPr>
          <p:nvPr/>
        </p:nvPicPr>
        <p:blipFill rotWithShape="1">
          <a:blip r:embed="rId3"/>
          <a:srcRect l="1" t="805" r="1896"/>
          <a:stretch/>
        </p:blipFill>
        <p:spPr>
          <a:xfrm>
            <a:off x="8049377" y="1417638"/>
            <a:ext cx="2923423" cy="5197643"/>
          </a:xfrm>
          <a:prstGeom prst="rect">
            <a:avLst/>
          </a:prstGeom>
        </p:spPr>
      </p:pic>
      <p:graphicFrame>
        <p:nvGraphicFramePr>
          <p:cNvPr id="10" name="Table 9"/>
          <p:cNvGraphicFramePr>
            <a:graphicFrameLocks noGrp="1"/>
          </p:cNvGraphicFramePr>
          <p:nvPr>
            <p:extLst/>
          </p:nvPr>
        </p:nvGraphicFramePr>
        <p:xfrm>
          <a:off x="256005" y="1953963"/>
          <a:ext cx="7681077" cy="3352800"/>
        </p:xfrm>
        <a:graphic>
          <a:graphicData uri="http://schemas.openxmlformats.org/drawingml/2006/table">
            <a:tbl>
              <a:tblPr/>
              <a:tblGrid>
                <a:gridCol w="1309138">
                  <a:extLst>
                    <a:ext uri="{9D8B030D-6E8A-4147-A177-3AD203B41FA5}">
                      <a16:colId xmlns:a16="http://schemas.microsoft.com/office/drawing/2014/main" val="64029168"/>
                    </a:ext>
                  </a:extLst>
                </a:gridCol>
                <a:gridCol w="602672">
                  <a:extLst>
                    <a:ext uri="{9D8B030D-6E8A-4147-A177-3AD203B41FA5}">
                      <a16:colId xmlns:a16="http://schemas.microsoft.com/office/drawing/2014/main" val="1359506677"/>
                    </a:ext>
                  </a:extLst>
                </a:gridCol>
                <a:gridCol w="948272">
                  <a:extLst>
                    <a:ext uri="{9D8B030D-6E8A-4147-A177-3AD203B41FA5}">
                      <a16:colId xmlns:a16="http://schemas.microsoft.com/office/drawing/2014/main" val="487315833"/>
                    </a:ext>
                  </a:extLst>
                </a:gridCol>
                <a:gridCol w="711957">
                  <a:extLst>
                    <a:ext uri="{9D8B030D-6E8A-4147-A177-3AD203B41FA5}">
                      <a16:colId xmlns:a16="http://schemas.microsoft.com/office/drawing/2014/main" val="1889861676"/>
                    </a:ext>
                  </a:extLst>
                </a:gridCol>
                <a:gridCol w="1384339">
                  <a:extLst>
                    <a:ext uri="{9D8B030D-6E8A-4147-A177-3AD203B41FA5}">
                      <a16:colId xmlns:a16="http://schemas.microsoft.com/office/drawing/2014/main" val="2625207914"/>
                    </a:ext>
                  </a:extLst>
                </a:gridCol>
                <a:gridCol w="1142065">
                  <a:extLst>
                    <a:ext uri="{9D8B030D-6E8A-4147-A177-3AD203B41FA5}">
                      <a16:colId xmlns:a16="http://schemas.microsoft.com/office/drawing/2014/main" val="826342917"/>
                    </a:ext>
                  </a:extLst>
                </a:gridCol>
                <a:gridCol w="1582634">
                  <a:extLst>
                    <a:ext uri="{9D8B030D-6E8A-4147-A177-3AD203B41FA5}">
                      <a16:colId xmlns:a16="http://schemas.microsoft.com/office/drawing/2014/main" val="2229811842"/>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Date</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Year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Month</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Today</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CurrentYear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YearSlicer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DateSlicer</a:t>
                      </a:r>
                      <a:endParaRPr lang="en-US" sz="2000" b="1" i="0" u="none" strike="noStrike" dirty="0">
                        <a:solidFill>
                          <a:srgbClr val="FFFFFF"/>
                        </a:solidFill>
                        <a:effectLst/>
                        <a:latin typeface="Calibri" panose="020F0502020204030204" pitchFamily="34" charset="0"/>
                      </a:endParaRP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82822165"/>
                  </a:ext>
                </a:extLst>
              </a:tr>
              <a:tr h="190500">
                <a:tc>
                  <a:txBody>
                    <a:bodyPr/>
                    <a:lstStyle/>
                    <a:p>
                      <a:pPr algn="ctr" fontAlgn="b"/>
                      <a:r>
                        <a:rPr lang="en-US" sz="2000" b="0" i="0" u="none" strike="noStrike">
                          <a:solidFill>
                            <a:srgbClr val="000000"/>
                          </a:solidFill>
                          <a:effectLst/>
                          <a:latin typeface="Calibri" panose="020F0502020204030204" pitchFamily="34" charset="0"/>
                        </a:rPr>
                        <a:t>2014-10-01</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2014-10-01</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879492545"/>
                  </a:ext>
                </a:extLst>
              </a:tr>
              <a:tr h="190500">
                <a:tc>
                  <a:txBody>
                    <a:bodyPr/>
                    <a:lstStyle/>
                    <a:p>
                      <a:pPr algn="ctr" fontAlgn="b"/>
                      <a:r>
                        <a:rPr lang="en-US" sz="2000" b="0" i="0" u="none" strike="noStrike">
                          <a:solidFill>
                            <a:srgbClr val="000000"/>
                          </a:solidFill>
                          <a:effectLst/>
                          <a:latin typeface="Calibri" panose="020F0502020204030204" pitchFamily="34" charset="0"/>
                        </a:rPr>
                        <a:t>2014-10-02</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2014</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2014-10-02</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55752246"/>
                  </a:ext>
                </a:extLst>
              </a:tr>
              <a:tr h="190500">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534093708"/>
                  </a:ext>
                </a:extLst>
              </a:tr>
              <a:tr h="190500">
                <a:tc>
                  <a:txBody>
                    <a:bodyPr/>
                    <a:lstStyle/>
                    <a:p>
                      <a:pPr algn="ctr" fontAlgn="b"/>
                      <a:r>
                        <a:rPr lang="en-US" sz="2000" b="0" i="0" u="none" strike="noStrike">
                          <a:solidFill>
                            <a:srgbClr val="000000"/>
                          </a:solidFill>
                          <a:effectLst/>
                          <a:latin typeface="Calibri" panose="020F0502020204030204" pitchFamily="34" charset="0"/>
                        </a:rPr>
                        <a:t>2015-10-28</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This Year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2015-10-28</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854826919"/>
                  </a:ext>
                </a:extLst>
              </a:tr>
              <a:tr h="190500">
                <a:tc>
                  <a:txBody>
                    <a:bodyPr/>
                    <a:lstStyle/>
                    <a:p>
                      <a:pPr algn="ctr" fontAlgn="b"/>
                      <a:r>
                        <a:rPr lang="en-US" sz="2000" b="0" i="0" u="none" strike="noStrike">
                          <a:solidFill>
                            <a:srgbClr val="000000"/>
                          </a:solidFill>
                          <a:effectLst/>
                          <a:latin typeface="Calibri" panose="020F0502020204030204" pitchFamily="34" charset="0"/>
                        </a:rPr>
                        <a:t>2015-10-29</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This Year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Today</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105266917"/>
                  </a:ext>
                </a:extLst>
              </a:tr>
              <a:tr h="190500">
                <a:tc>
                  <a:txBody>
                    <a:bodyPr/>
                    <a:lstStyle/>
                    <a:p>
                      <a:pPr algn="ctr" fontAlgn="b"/>
                      <a:r>
                        <a:rPr lang="en-US" sz="2000" b="0" i="0" u="none" strike="noStrike">
                          <a:solidFill>
                            <a:srgbClr val="000000"/>
                          </a:solidFill>
                          <a:effectLst/>
                          <a:latin typeface="Calibri" panose="020F0502020204030204" pitchFamily="34" charset="0"/>
                        </a:rPr>
                        <a:t>2015-10-30</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This Year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2015-10-30</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921624616"/>
                  </a:ext>
                </a:extLst>
              </a:tr>
              <a:tr h="190500">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91242208"/>
                  </a:ext>
                </a:extLst>
              </a:tr>
              <a:tr h="190500">
                <a:tc>
                  <a:txBody>
                    <a:bodyPr/>
                    <a:lstStyle/>
                    <a:p>
                      <a:pPr algn="ctr" fontAlgn="b"/>
                      <a:r>
                        <a:rPr lang="en-US" sz="2000" b="0" i="0" u="none" strike="noStrike" dirty="0">
                          <a:solidFill>
                            <a:srgbClr val="000000"/>
                          </a:solidFill>
                          <a:effectLst/>
                          <a:latin typeface="Calibri" panose="020F0502020204030204" pitchFamily="34" charset="0"/>
                        </a:rPr>
                        <a:t>2016-10-01</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2016</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2016</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2016-10-01</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669177695"/>
                  </a:ext>
                </a:extLst>
              </a:tr>
              <a:tr h="190500">
                <a:tc>
                  <a:txBody>
                    <a:bodyPr/>
                    <a:lstStyle/>
                    <a:p>
                      <a:pPr algn="ctr" fontAlgn="b"/>
                      <a:r>
                        <a:rPr lang="en-US" sz="2000" b="0" i="0" u="none" strike="noStrike" dirty="0">
                          <a:solidFill>
                            <a:srgbClr val="000000"/>
                          </a:solidFill>
                          <a:effectLst/>
                          <a:latin typeface="Calibri" panose="020F0502020204030204" pitchFamily="34" charset="0"/>
                        </a:rPr>
                        <a:t>2016-10-02</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2016</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October</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2016</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2016-10-02</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414423925"/>
                  </a:ext>
                </a:extLst>
              </a:tr>
              <a:tr h="190500">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a:t>
                      </a:r>
                    </a:p>
                  </a:txBody>
                  <a:tcPr marL="0" marR="0" marT="0"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719554181"/>
                  </a:ext>
                </a:extLst>
              </a:tr>
            </a:tbl>
          </a:graphicData>
        </a:graphic>
      </p:graphicFrame>
      <p:sp>
        <p:nvSpPr>
          <p:cNvPr id="11" name="Rectangle 10"/>
          <p:cNvSpPr/>
          <p:nvPr/>
        </p:nvSpPr>
        <p:spPr>
          <a:xfrm>
            <a:off x="2080502" y="5442978"/>
            <a:ext cx="5253361" cy="400110"/>
          </a:xfrm>
          <a:prstGeom prst="rect">
            <a:avLst/>
          </a:prstGeom>
        </p:spPr>
        <p:txBody>
          <a:bodyPr wrap="none">
            <a:spAutoFit/>
          </a:bodyPr>
          <a:lstStyle/>
          <a:p>
            <a:r>
              <a:rPr lang="en-US" sz="2000" b="1" dirty="0">
                <a:solidFill>
                  <a:srgbClr val="FF0000"/>
                </a:solidFill>
              </a:rPr>
              <a:t>Storage is cheap, end users are impatient</a:t>
            </a:r>
            <a:endParaRPr lang="en-US" sz="2000" b="1" dirty="0"/>
          </a:p>
        </p:txBody>
      </p:sp>
    </p:spTree>
    <p:extLst>
      <p:ext uri="{BB962C8B-B14F-4D97-AF65-F5344CB8AC3E}">
        <p14:creationId xmlns:p14="http://schemas.microsoft.com/office/powerpoint/2010/main" val="322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F62B6-931B-4774-A172-735F50E93607}"/>
              </a:ext>
            </a:extLst>
          </p:cNvPr>
          <p:cNvSpPr>
            <a:spLocks noGrp="1"/>
          </p:cNvSpPr>
          <p:nvPr>
            <p:ph type="title"/>
          </p:nvPr>
        </p:nvSpPr>
        <p:spPr/>
        <p:txBody>
          <a:bodyPr>
            <a:normAutofit fontScale="90000"/>
          </a:bodyPr>
          <a:lstStyle/>
          <a:p>
            <a:r>
              <a:rPr lang="en-US" dirty="0"/>
              <a:t>If you regularly make children cry (aka you need a date table)….</a:t>
            </a:r>
          </a:p>
        </p:txBody>
      </p:sp>
      <p:sp>
        <p:nvSpPr>
          <p:cNvPr id="3" name="Content Placeholder 2">
            <a:extLst>
              <a:ext uri="{FF2B5EF4-FFF2-40B4-BE49-F238E27FC236}">
                <a16:creationId xmlns:a16="http://schemas.microsoft.com/office/drawing/2014/main" id="{2B69D1BC-9141-42CB-9BD0-AC9BDD176B9E}"/>
              </a:ext>
            </a:extLst>
          </p:cNvPr>
          <p:cNvSpPr>
            <a:spLocks noGrp="1"/>
          </p:cNvSpPr>
          <p:nvPr>
            <p:ph idx="1"/>
          </p:nvPr>
        </p:nvSpPr>
        <p:spPr>
          <a:xfrm>
            <a:off x="0" y="1373017"/>
            <a:ext cx="12192000" cy="4418183"/>
          </a:xfrm>
        </p:spPr>
        <p:txBody>
          <a:bodyPr anchor="ctr">
            <a:normAutofit/>
          </a:bodyPr>
          <a:lstStyle/>
          <a:p>
            <a:pPr marL="0" indent="0" algn="ctr">
              <a:buNone/>
            </a:pPr>
            <a:r>
              <a:rPr lang="en-US" sz="4800" dirty="0">
                <a:hlinkClick r:id="rId2"/>
              </a:rPr>
              <a:t>https://github.com/baldiniunlimited/daxdates</a:t>
            </a:r>
            <a:r>
              <a:rPr lang="en-US" sz="4800" dirty="0"/>
              <a:t> </a:t>
            </a:r>
          </a:p>
        </p:txBody>
      </p:sp>
    </p:spTree>
    <p:extLst>
      <p:ext uri="{BB962C8B-B14F-4D97-AF65-F5344CB8AC3E}">
        <p14:creationId xmlns:p14="http://schemas.microsoft.com/office/powerpoint/2010/main" val="2267915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dates</a:t>
            </a:r>
          </a:p>
        </p:txBody>
      </p:sp>
      <p:sp>
        <p:nvSpPr>
          <p:cNvPr id="3" name="Content Placeholder 2"/>
          <p:cNvSpPr>
            <a:spLocks noGrp="1"/>
          </p:cNvSpPr>
          <p:nvPr>
            <p:ph idx="1"/>
          </p:nvPr>
        </p:nvSpPr>
        <p:spPr>
          <a:xfrm>
            <a:off x="609600" y="1600199"/>
            <a:ext cx="10160000" cy="2137611"/>
          </a:xfrm>
        </p:spPr>
        <p:txBody>
          <a:bodyPr>
            <a:normAutofit fontScale="92500" lnSpcReduction="20000"/>
          </a:bodyPr>
          <a:lstStyle/>
          <a:p>
            <a:pPr marL="114278" indent="0">
              <a:buNone/>
            </a:pPr>
            <a:r>
              <a:rPr lang="en-US" b="1" dirty="0"/>
              <a:t>The business problem</a:t>
            </a:r>
          </a:p>
          <a:p>
            <a:pPr marL="114278" indent="0">
              <a:buNone/>
            </a:pPr>
            <a:r>
              <a:rPr lang="en-US" dirty="0"/>
              <a:t>Every store has different days of operation – compare only sales on open days in the prior year, matching on day of week</a:t>
            </a:r>
          </a:p>
          <a:p>
            <a:pPr marL="114278" indent="0">
              <a:buNone/>
            </a:pPr>
            <a:endParaRPr lang="en-US" dirty="0"/>
          </a:p>
          <a:p>
            <a:pPr marL="114278" indent="0">
              <a:buNone/>
            </a:pPr>
            <a:r>
              <a:rPr lang="en-US" dirty="0"/>
              <a:t>If store is open on Sunday of week 5 in 2014, only include these in comparative sales if store is open on Sunday of week 5 in 2015 as well</a:t>
            </a:r>
          </a:p>
          <a:p>
            <a:pPr marL="114278" indent="0">
              <a:buNone/>
            </a:pPr>
            <a:endParaRPr lang="en-US" dirty="0"/>
          </a:p>
          <a:p>
            <a:pPr marL="114278" indent="0">
              <a:buNone/>
            </a:pPr>
            <a:endParaRPr lang="en-US" dirty="0"/>
          </a:p>
          <a:p>
            <a:pPr marL="114278" indent="0">
              <a:buNone/>
            </a:pPr>
            <a:endParaRPr lang="en-US" dirty="0"/>
          </a:p>
          <a:p>
            <a:pPr marL="114278" indent="0">
              <a:buNone/>
            </a:pPr>
            <a:endParaRPr lang="en-US" dirty="0"/>
          </a:p>
          <a:p>
            <a:pPr marL="114278" indent="0">
              <a:buNone/>
            </a:pPr>
            <a:endParaRPr lang="en-US" dirty="0"/>
          </a:p>
        </p:txBody>
      </p:sp>
      <p:graphicFrame>
        <p:nvGraphicFramePr>
          <p:cNvPr id="9" name="Table 8"/>
          <p:cNvGraphicFramePr>
            <a:graphicFrameLocks noGrp="1"/>
          </p:cNvGraphicFramePr>
          <p:nvPr>
            <p:extLst/>
          </p:nvPr>
        </p:nvGraphicFramePr>
        <p:xfrm>
          <a:off x="786063" y="3737810"/>
          <a:ext cx="10159998" cy="2200275"/>
        </p:xfrm>
        <a:graphic>
          <a:graphicData uri="http://schemas.openxmlformats.org/drawingml/2006/table">
            <a:tbl>
              <a:tblPr/>
              <a:tblGrid>
                <a:gridCol w="1283368">
                  <a:extLst>
                    <a:ext uri="{9D8B030D-6E8A-4147-A177-3AD203B41FA5}">
                      <a16:colId xmlns:a16="http://schemas.microsoft.com/office/drawing/2014/main" val="804711331"/>
                    </a:ext>
                  </a:extLst>
                </a:gridCol>
                <a:gridCol w="1307134">
                  <a:extLst>
                    <a:ext uri="{9D8B030D-6E8A-4147-A177-3AD203B41FA5}">
                      <a16:colId xmlns:a16="http://schemas.microsoft.com/office/drawing/2014/main" val="1146663121"/>
                    </a:ext>
                  </a:extLst>
                </a:gridCol>
                <a:gridCol w="1194246">
                  <a:extLst>
                    <a:ext uri="{9D8B030D-6E8A-4147-A177-3AD203B41FA5}">
                      <a16:colId xmlns:a16="http://schemas.microsoft.com/office/drawing/2014/main" val="1971293492"/>
                    </a:ext>
                  </a:extLst>
                </a:gridCol>
                <a:gridCol w="2281543">
                  <a:extLst>
                    <a:ext uri="{9D8B030D-6E8A-4147-A177-3AD203B41FA5}">
                      <a16:colId xmlns:a16="http://schemas.microsoft.com/office/drawing/2014/main" val="3634141952"/>
                    </a:ext>
                  </a:extLst>
                </a:gridCol>
                <a:gridCol w="2043883">
                  <a:extLst>
                    <a:ext uri="{9D8B030D-6E8A-4147-A177-3AD203B41FA5}">
                      <a16:colId xmlns:a16="http://schemas.microsoft.com/office/drawing/2014/main" val="3593906747"/>
                    </a:ext>
                  </a:extLst>
                </a:gridCol>
                <a:gridCol w="2049824">
                  <a:extLst>
                    <a:ext uri="{9D8B030D-6E8A-4147-A177-3AD203B41FA5}">
                      <a16:colId xmlns:a16="http://schemas.microsoft.com/office/drawing/2014/main" val="1264714019"/>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Store</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Year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WeekNumber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DayOfWeek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OpenClosed</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569984557"/>
                  </a:ext>
                </a:extLst>
              </a:tr>
              <a:tr h="190500">
                <a:tc>
                  <a:txBody>
                    <a:bodyPr/>
                    <a:lstStyle/>
                    <a:p>
                      <a:pPr algn="ctr" fontAlgn="b"/>
                      <a:r>
                        <a:rPr lang="en-US" sz="2000" b="0" i="0" u="none" strike="noStrike">
                          <a:solidFill>
                            <a:srgbClr val="9C0006"/>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Open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extLst>
                  <a:ext uri="{0D108BD9-81ED-4DB2-BD59-A6C34878D82A}">
                    <a16:rowId xmlns:a16="http://schemas.microsoft.com/office/drawing/2014/main" val="2939182381"/>
                  </a:ext>
                </a:extLst>
              </a:tr>
              <a:tr h="190500">
                <a:tc>
                  <a:txBody>
                    <a:bodyPr/>
                    <a:lstStyle/>
                    <a:p>
                      <a:pPr algn="ctr" fontAlgn="b"/>
                      <a:r>
                        <a:rPr lang="en-US" sz="2000" b="0" i="0" u="none" strike="noStrike">
                          <a:solidFill>
                            <a:srgbClr val="9C0006"/>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Closed</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extLst>
                  <a:ext uri="{0D108BD9-81ED-4DB2-BD59-A6C34878D82A}">
                    <a16:rowId xmlns:a16="http://schemas.microsoft.com/office/drawing/2014/main" val="3660587358"/>
                  </a:ext>
                </a:extLst>
              </a:tr>
              <a:tr h="190500">
                <a:tc>
                  <a:txBody>
                    <a:bodyPr/>
                    <a:lstStyle/>
                    <a:p>
                      <a:pPr algn="ctr" fontAlgn="b"/>
                      <a:r>
                        <a:rPr lang="en-US" sz="2000" b="0" i="0" u="none" strike="noStrike">
                          <a:solidFill>
                            <a:srgbClr val="0061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dirty="0">
                          <a:solidFill>
                            <a:srgbClr val="006100"/>
                          </a:solidFill>
                          <a:effectLst/>
                          <a:latin typeface="Calibri" panose="020F0502020204030204" pitchFamily="34" charset="0"/>
                        </a:rPr>
                        <a:t>Open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extLst>
                  <a:ext uri="{0D108BD9-81ED-4DB2-BD59-A6C34878D82A}">
                    <a16:rowId xmlns:a16="http://schemas.microsoft.com/office/drawing/2014/main" val="194116869"/>
                  </a:ext>
                </a:extLst>
              </a:tr>
              <a:tr h="190500">
                <a:tc>
                  <a:txBody>
                    <a:bodyPr/>
                    <a:lstStyle/>
                    <a:p>
                      <a:pPr algn="ctr" fontAlgn="b"/>
                      <a:r>
                        <a:rPr lang="en-US" sz="2000" b="0" i="0" u="none" strike="noStrike">
                          <a:solidFill>
                            <a:srgbClr val="0061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dirty="0">
                          <a:solidFill>
                            <a:srgbClr val="006100"/>
                          </a:solidFill>
                          <a:effectLst/>
                          <a:latin typeface="Calibri" panose="020F0502020204030204" pitchFamily="34" charset="0"/>
                        </a:rPr>
                        <a:t>Open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extLst>
                  <a:ext uri="{0D108BD9-81ED-4DB2-BD59-A6C34878D82A}">
                    <a16:rowId xmlns:a16="http://schemas.microsoft.com/office/drawing/2014/main" val="3235991368"/>
                  </a:ext>
                </a:extLst>
              </a:tr>
              <a:tr h="190500">
                <a:tc>
                  <a:txBody>
                    <a:bodyPr/>
                    <a:lstStyle/>
                    <a:p>
                      <a:pPr algn="ctr" fontAlgn="b"/>
                      <a:r>
                        <a:rPr lang="en-US" sz="2000" b="0" i="0" u="none" strike="noStrike">
                          <a:solidFill>
                            <a:srgbClr val="9C0006"/>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Closed</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extLst>
                  <a:ext uri="{0D108BD9-81ED-4DB2-BD59-A6C34878D82A}">
                    <a16:rowId xmlns:a16="http://schemas.microsoft.com/office/drawing/2014/main" val="3499620233"/>
                  </a:ext>
                </a:extLst>
              </a:tr>
              <a:tr h="190500">
                <a:tc>
                  <a:txBody>
                    <a:bodyPr/>
                    <a:lstStyle/>
                    <a:p>
                      <a:pPr algn="ctr" fontAlgn="b"/>
                      <a:r>
                        <a:rPr lang="en-US" sz="2000" b="0" i="0" u="none" strike="noStrike">
                          <a:solidFill>
                            <a:srgbClr val="9C0006"/>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dirty="0">
                          <a:solidFill>
                            <a:srgbClr val="9C0006"/>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dirty="0">
                          <a:solidFill>
                            <a:srgbClr val="9C0006"/>
                          </a:solidFill>
                          <a:effectLst/>
                          <a:latin typeface="Calibri" panose="020F0502020204030204" pitchFamily="34" charset="0"/>
                        </a:rPr>
                        <a:t>Open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extLst>
                  <a:ext uri="{0D108BD9-81ED-4DB2-BD59-A6C34878D82A}">
                    <a16:rowId xmlns:a16="http://schemas.microsoft.com/office/drawing/2014/main" val="3054529411"/>
                  </a:ext>
                </a:extLst>
              </a:tr>
            </a:tbl>
          </a:graphicData>
        </a:graphic>
      </p:graphicFrame>
    </p:spTree>
    <p:extLst>
      <p:ext uri="{BB962C8B-B14F-4D97-AF65-F5344CB8AC3E}">
        <p14:creationId xmlns:p14="http://schemas.microsoft.com/office/powerpoint/2010/main" val="25312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pPr marL="571478" indent="-457200">
              <a:buFont typeface="+mj-lt"/>
              <a:buAutoNum type="arabicPeriod"/>
            </a:pPr>
            <a:r>
              <a:rPr lang="en-US" dirty="0"/>
              <a:t>Iterate over stores</a:t>
            </a:r>
          </a:p>
          <a:p>
            <a:pPr marL="868601" lvl="1" indent="-457200">
              <a:buFont typeface="+mj-lt"/>
              <a:buAutoNum type="arabicPeriod"/>
            </a:pPr>
            <a:r>
              <a:rPr lang="en-US" dirty="0"/>
              <a:t>Iterate over dates</a:t>
            </a:r>
          </a:p>
          <a:p>
            <a:pPr marL="868601" lvl="1" indent="-457200">
              <a:buFont typeface="+mj-lt"/>
              <a:buAutoNum type="arabicPeriod"/>
            </a:pPr>
            <a:r>
              <a:rPr lang="en-US" dirty="0"/>
              <a:t>For each date in current year that is open</a:t>
            </a:r>
          </a:p>
          <a:p>
            <a:pPr marL="1234291" lvl="2" indent="-457200">
              <a:buFont typeface="+mj-lt"/>
              <a:buAutoNum type="arabicPeriod"/>
            </a:pPr>
            <a:r>
              <a:rPr lang="en-US" dirty="0"/>
              <a:t>Check last year open status</a:t>
            </a:r>
          </a:p>
          <a:p>
            <a:pPr marL="1234291" lvl="2" indent="-457200">
              <a:buFont typeface="+mj-lt"/>
              <a:buAutoNum type="arabicPeriod"/>
            </a:pPr>
            <a:r>
              <a:rPr lang="en-US" dirty="0"/>
              <a:t>Include current year only if last year is open</a:t>
            </a:r>
          </a:p>
          <a:p>
            <a:pPr marL="868601" lvl="1" indent="-457200">
              <a:buFont typeface="+mj-lt"/>
              <a:buAutoNum type="arabicPeriod"/>
            </a:pPr>
            <a:r>
              <a:rPr lang="en-US" dirty="0"/>
              <a:t>Sum sales</a:t>
            </a:r>
          </a:p>
          <a:p>
            <a:pPr marL="571478" indent="-457200">
              <a:buFont typeface="+mj-lt"/>
              <a:buAutoNum type="arabicPeriod"/>
            </a:pPr>
            <a:r>
              <a:rPr lang="en-US" dirty="0"/>
              <a:t>Return totals</a:t>
            </a:r>
          </a:p>
        </p:txBody>
      </p:sp>
      <p:pic>
        <p:nvPicPr>
          <p:cNvPr id="16386" name="Picture 2" descr="http://editorial.designtaxi.com/news-lollipop300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598" y="562477"/>
            <a:ext cx="3612002" cy="429828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thejc.com/files/imagecache/body_landscape/NW+Je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7975" y="1012658"/>
            <a:ext cx="4667250" cy="384810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i.ytimg.com/vi/sxJB2WKRXcQ/hqdefaul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33" y="1733548"/>
            <a:ext cx="4572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0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do you do to your servers when you leave for the day?</a:t>
            </a:r>
          </a:p>
        </p:txBody>
      </p:sp>
      <p:pic>
        <p:nvPicPr>
          <p:cNvPr id="18434" name="Picture 2" descr="http://blogs.softchoice.com/csr/files/2010/08/26219-clip-art-graphic-of-a-desktop-computer-cartoon-character-sleeping-and-catching-some-zs-by-toons4bi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20327"/>
            <a:ext cx="2089617" cy="21616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3978" y="1269832"/>
            <a:ext cx="2614863" cy="830997"/>
          </a:xfrm>
          <a:prstGeom prst="rect">
            <a:avLst/>
          </a:prstGeom>
          <a:noFill/>
        </p:spPr>
        <p:txBody>
          <a:bodyPr wrap="square" rtlCol="0">
            <a:spAutoFit/>
          </a:bodyPr>
          <a:lstStyle/>
          <a:p>
            <a:r>
              <a:rPr lang="en-US" sz="2400" dirty="0"/>
              <a:t>Good night, sweet computer</a:t>
            </a:r>
          </a:p>
        </p:txBody>
      </p:sp>
      <p:pic>
        <p:nvPicPr>
          <p:cNvPr id="18436" name="Picture 4" descr="http://www.emailmarketingrobot.com/wp-content/uploads/2015/02/sleeping-comput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841" y="2704325"/>
            <a:ext cx="4191000" cy="3143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68841" y="1698778"/>
            <a:ext cx="3112170" cy="830997"/>
          </a:xfrm>
          <a:prstGeom prst="rect">
            <a:avLst/>
          </a:prstGeom>
          <a:noFill/>
        </p:spPr>
        <p:txBody>
          <a:bodyPr wrap="square" rtlCol="0">
            <a:spAutoFit/>
          </a:bodyPr>
          <a:lstStyle/>
          <a:p>
            <a:r>
              <a:rPr lang="en-US" sz="2400" dirty="0"/>
              <a:t>Sleep tight, don’t let the viruses bite</a:t>
            </a:r>
          </a:p>
        </p:txBody>
      </p:sp>
      <p:pic>
        <p:nvPicPr>
          <p:cNvPr id="18438" name="Picture 6" descr="https://thedailydigi.com/wp-content/uploads/2011/08/slee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841" y="3301164"/>
            <a:ext cx="4286250" cy="3067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050629" y="2490219"/>
            <a:ext cx="3112170" cy="830997"/>
          </a:xfrm>
          <a:prstGeom prst="rect">
            <a:avLst/>
          </a:prstGeom>
          <a:noFill/>
        </p:spPr>
        <p:txBody>
          <a:bodyPr wrap="square" rtlCol="0">
            <a:spAutoFit/>
          </a:bodyPr>
          <a:lstStyle/>
          <a:p>
            <a:r>
              <a:rPr lang="en-US" sz="2400" dirty="0"/>
              <a:t>See you in the morning light</a:t>
            </a:r>
          </a:p>
        </p:txBody>
      </p:sp>
    </p:spTree>
    <p:extLst>
      <p:ext uri="{BB962C8B-B14F-4D97-AF65-F5344CB8AC3E}">
        <p14:creationId xmlns:p14="http://schemas.microsoft.com/office/powerpoint/2010/main" val="315511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Destroy your servers every night</a:t>
            </a:r>
          </a:p>
        </p:txBody>
      </p:sp>
      <p:pic>
        <p:nvPicPr>
          <p:cNvPr id="19460" name="Picture 4" descr="http://img.gawkerassets.com/img/17niphm8fvon3jpg/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95" y="1163805"/>
            <a:ext cx="4856464" cy="272732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https://www.egnyte.com/assets/images/newsletters/death-of-the-file-server-con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91130"/>
            <a:ext cx="4468174" cy="2966869"/>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http://sd.keepcalm-o-matic.co.uk/i/keep-calm-and-destroy-the-server-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133" y="1163805"/>
            <a:ext cx="4189867" cy="4888179"/>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http://www.universalshredding.com/wp-content/uploads/2014/04/shredded_drive-1024x76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096" y="4573283"/>
            <a:ext cx="3048409" cy="228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6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38759"/>
            <a:ext cx="12192000" cy="1143000"/>
          </a:xfrm>
        </p:spPr>
        <p:txBody>
          <a:bodyPr>
            <a:normAutofit fontScale="90000"/>
          </a:bodyPr>
          <a:lstStyle/>
          <a:p>
            <a:pPr algn="ctr"/>
            <a:r>
              <a:rPr lang="en-US" sz="19900" dirty="0">
                <a:solidFill>
                  <a:schemeClr val="tx1">
                    <a:lumMod val="95000"/>
                    <a:lumOff val="5000"/>
                  </a:schemeClr>
                </a:solidFill>
              </a:rPr>
              <a:t>No</a:t>
            </a:r>
          </a:p>
        </p:txBody>
      </p:sp>
      <p:sp>
        <p:nvSpPr>
          <p:cNvPr id="4" name="TextBox 3"/>
          <p:cNvSpPr txBox="1"/>
          <p:nvPr/>
        </p:nvSpPr>
        <p:spPr>
          <a:xfrm>
            <a:off x="0" y="3756212"/>
            <a:ext cx="12192000" cy="1938992"/>
          </a:xfrm>
          <a:prstGeom prst="rect">
            <a:avLst/>
          </a:prstGeom>
          <a:noFill/>
        </p:spPr>
        <p:txBody>
          <a:bodyPr wrap="square" rtlCol="0">
            <a:spAutoFit/>
          </a:bodyPr>
          <a:lstStyle/>
          <a:p>
            <a:pPr algn="ctr"/>
            <a:r>
              <a:rPr lang="en-US" sz="2400" dirty="0"/>
              <a:t>Your servers are not Skynet</a:t>
            </a:r>
          </a:p>
          <a:p>
            <a:pPr algn="ctr"/>
            <a:r>
              <a:rPr lang="en-US" sz="2400" dirty="0"/>
              <a:t>We are not in the Matrix</a:t>
            </a:r>
          </a:p>
          <a:p>
            <a:pPr algn="ctr"/>
            <a:endParaRPr lang="en-US" sz="2400" dirty="0"/>
          </a:p>
          <a:p>
            <a:pPr algn="ctr"/>
            <a:r>
              <a:rPr lang="en-US" sz="2400" dirty="0"/>
              <a:t>Don’t destroy your machines</a:t>
            </a:r>
          </a:p>
          <a:p>
            <a:pPr algn="ctr"/>
            <a:r>
              <a:rPr lang="en-US" sz="2400" dirty="0"/>
              <a:t>They are expensive</a:t>
            </a:r>
          </a:p>
        </p:txBody>
      </p:sp>
    </p:spTree>
    <p:extLst>
      <p:ext uri="{BB962C8B-B14F-4D97-AF65-F5344CB8AC3E}">
        <p14:creationId xmlns:p14="http://schemas.microsoft.com/office/powerpoint/2010/main" val="36989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 better date (and store) table</a:t>
            </a:r>
          </a:p>
        </p:txBody>
      </p:sp>
      <p:graphicFrame>
        <p:nvGraphicFramePr>
          <p:cNvPr id="5" name="Table 4"/>
          <p:cNvGraphicFramePr>
            <a:graphicFrameLocks noGrp="1"/>
          </p:cNvGraphicFramePr>
          <p:nvPr>
            <p:extLst/>
          </p:nvPr>
        </p:nvGraphicFramePr>
        <p:xfrm>
          <a:off x="609599" y="2162676"/>
          <a:ext cx="10042359" cy="2200275"/>
        </p:xfrm>
        <a:graphic>
          <a:graphicData uri="http://schemas.openxmlformats.org/drawingml/2006/table">
            <a:tbl>
              <a:tblPr/>
              <a:tblGrid>
                <a:gridCol w="1026088">
                  <a:extLst>
                    <a:ext uri="{9D8B030D-6E8A-4147-A177-3AD203B41FA5}">
                      <a16:colId xmlns:a16="http://schemas.microsoft.com/office/drawing/2014/main" val="723613768"/>
                    </a:ext>
                  </a:extLst>
                </a:gridCol>
                <a:gridCol w="1251892">
                  <a:extLst>
                    <a:ext uri="{9D8B030D-6E8A-4147-A177-3AD203B41FA5}">
                      <a16:colId xmlns:a16="http://schemas.microsoft.com/office/drawing/2014/main" val="722191587"/>
                    </a:ext>
                  </a:extLst>
                </a:gridCol>
                <a:gridCol w="914400">
                  <a:extLst>
                    <a:ext uri="{9D8B030D-6E8A-4147-A177-3AD203B41FA5}">
                      <a16:colId xmlns:a16="http://schemas.microsoft.com/office/drawing/2014/main" val="1332229728"/>
                    </a:ext>
                  </a:extLst>
                </a:gridCol>
                <a:gridCol w="1657785">
                  <a:extLst>
                    <a:ext uri="{9D8B030D-6E8A-4147-A177-3AD203B41FA5}">
                      <a16:colId xmlns:a16="http://schemas.microsoft.com/office/drawing/2014/main" val="1164542166"/>
                    </a:ext>
                  </a:extLst>
                </a:gridCol>
                <a:gridCol w="1634140">
                  <a:extLst>
                    <a:ext uri="{9D8B030D-6E8A-4147-A177-3AD203B41FA5}">
                      <a16:colId xmlns:a16="http://schemas.microsoft.com/office/drawing/2014/main" val="1954391978"/>
                    </a:ext>
                  </a:extLst>
                </a:gridCol>
                <a:gridCol w="1638891">
                  <a:extLst>
                    <a:ext uri="{9D8B030D-6E8A-4147-A177-3AD203B41FA5}">
                      <a16:colId xmlns:a16="http://schemas.microsoft.com/office/drawing/2014/main" val="924465137"/>
                    </a:ext>
                  </a:extLst>
                </a:gridCol>
                <a:gridCol w="1919163">
                  <a:extLst>
                    <a:ext uri="{9D8B030D-6E8A-4147-A177-3AD203B41FA5}">
                      <a16:colId xmlns:a16="http://schemas.microsoft.com/office/drawing/2014/main" val="2704067647"/>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Store</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Year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WeekNumber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DayOfWeek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OpenClosed</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9C6500"/>
                          </a:solidFill>
                          <a:effectLst/>
                          <a:latin typeface="Calibri" panose="020F0502020204030204" pitchFamily="34" charset="0"/>
                        </a:rPr>
                        <a:t>IncludeInComp</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1168404704"/>
                  </a:ext>
                </a:extLst>
              </a:tr>
              <a:tr h="190500">
                <a:tc>
                  <a:txBody>
                    <a:bodyPr/>
                    <a:lstStyle/>
                    <a:p>
                      <a:pPr algn="ctr" fontAlgn="b"/>
                      <a:r>
                        <a:rPr lang="en-US" sz="2000" b="0" i="0" u="none" strike="noStrike">
                          <a:solidFill>
                            <a:srgbClr val="9C0006"/>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Open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65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258320132"/>
                  </a:ext>
                </a:extLst>
              </a:tr>
              <a:tr h="190500">
                <a:tc>
                  <a:txBody>
                    <a:bodyPr/>
                    <a:lstStyle/>
                    <a:p>
                      <a:pPr algn="ctr" fontAlgn="b"/>
                      <a:r>
                        <a:rPr lang="en-US" sz="2000" b="0" i="0" u="none" strike="noStrike">
                          <a:solidFill>
                            <a:srgbClr val="9C0006"/>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Closed</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65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4131579408"/>
                  </a:ext>
                </a:extLst>
              </a:tr>
              <a:tr h="190500">
                <a:tc>
                  <a:txBody>
                    <a:bodyPr/>
                    <a:lstStyle/>
                    <a:p>
                      <a:pPr algn="ctr" fontAlgn="b"/>
                      <a:r>
                        <a:rPr lang="en-US" sz="2000" b="0" i="0" u="none" strike="noStrike">
                          <a:solidFill>
                            <a:srgbClr val="0061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Open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dirty="0">
                          <a:solidFill>
                            <a:srgbClr val="9C65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721199023"/>
                  </a:ext>
                </a:extLst>
              </a:tr>
              <a:tr h="190500">
                <a:tc>
                  <a:txBody>
                    <a:bodyPr/>
                    <a:lstStyle/>
                    <a:p>
                      <a:pPr algn="ctr" fontAlgn="b"/>
                      <a:r>
                        <a:rPr lang="en-US" sz="2000" b="0" i="0" u="none" strike="noStrike">
                          <a:solidFill>
                            <a:srgbClr val="0061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a:solidFill>
                            <a:srgbClr val="006100"/>
                          </a:solidFill>
                          <a:effectLst/>
                          <a:latin typeface="Calibri" panose="020F0502020204030204" pitchFamily="34" charset="0"/>
                        </a:rPr>
                        <a:t>Open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C6EFCE"/>
                    </a:solidFill>
                  </a:tcPr>
                </a:tc>
                <a:tc>
                  <a:txBody>
                    <a:bodyPr/>
                    <a:lstStyle/>
                    <a:p>
                      <a:pPr algn="ctr" fontAlgn="b"/>
                      <a:r>
                        <a:rPr lang="en-US" sz="2000" b="0" i="0" u="none" strike="noStrike" dirty="0">
                          <a:solidFill>
                            <a:srgbClr val="9C65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3616466110"/>
                  </a:ext>
                </a:extLst>
              </a:tr>
              <a:tr h="190500">
                <a:tc>
                  <a:txBody>
                    <a:bodyPr/>
                    <a:lstStyle/>
                    <a:p>
                      <a:pPr algn="ctr" fontAlgn="b"/>
                      <a:r>
                        <a:rPr lang="en-US" sz="2000" b="0" i="0" u="none" strike="noStrike">
                          <a:solidFill>
                            <a:srgbClr val="9C0006"/>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Closed</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65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2510044909"/>
                  </a:ext>
                </a:extLst>
              </a:tr>
              <a:tr h="190500">
                <a:tc>
                  <a:txBody>
                    <a:bodyPr/>
                    <a:lstStyle/>
                    <a:p>
                      <a:pPr algn="ctr" fontAlgn="b"/>
                      <a:r>
                        <a:rPr lang="en-US" sz="2000" b="0" i="0" u="none" strike="noStrike">
                          <a:solidFill>
                            <a:srgbClr val="9C0006"/>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2015-01-31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2015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7</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a:solidFill>
                            <a:srgbClr val="9C0006"/>
                          </a:solidFill>
                          <a:effectLst/>
                          <a:latin typeface="Calibri" panose="020F0502020204030204" pitchFamily="34" charset="0"/>
                        </a:rPr>
                        <a:t>Open</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C7CE"/>
                    </a:solidFill>
                  </a:tcPr>
                </a:tc>
                <a:tc>
                  <a:txBody>
                    <a:bodyPr/>
                    <a:lstStyle/>
                    <a:p>
                      <a:pPr algn="ctr" fontAlgn="b"/>
                      <a:r>
                        <a:rPr lang="en-US" sz="2000" b="0" i="0" u="none" strike="noStrike" dirty="0">
                          <a:solidFill>
                            <a:srgbClr val="9C65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FEB9C"/>
                    </a:solidFill>
                  </a:tcPr>
                </a:tc>
                <a:extLst>
                  <a:ext uri="{0D108BD9-81ED-4DB2-BD59-A6C34878D82A}">
                    <a16:rowId xmlns:a16="http://schemas.microsoft.com/office/drawing/2014/main" val="4242850102"/>
                  </a:ext>
                </a:extLst>
              </a:tr>
            </a:tbl>
          </a:graphicData>
        </a:graphic>
      </p:graphicFrame>
      <p:sp>
        <p:nvSpPr>
          <p:cNvPr id="6" name="Rectangle 5"/>
          <p:cNvSpPr/>
          <p:nvPr/>
        </p:nvSpPr>
        <p:spPr>
          <a:xfrm>
            <a:off x="2554727" y="4462462"/>
            <a:ext cx="5319405" cy="1569660"/>
          </a:xfrm>
          <a:prstGeom prst="rect">
            <a:avLst/>
          </a:prstGeom>
        </p:spPr>
        <p:txBody>
          <a:bodyPr wrap="none">
            <a:spAutoFit/>
          </a:bodyPr>
          <a:lstStyle/>
          <a:p>
            <a:r>
              <a:rPr lang="en-US" sz="2400" dirty="0">
                <a:solidFill>
                  <a:srgbClr val="FF0000"/>
                </a:solidFill>
              </a:rPr>
              <a:t>Storage is cheap, end users are impatient</a:t>
            </a:r>
          </a:p>
          <a:p>
            <a:endParaRPr lang="en-US" sz="2400" dirty="0">
              <a:solidFill>
                <a:srgbClr val="FF0000"/>
              </a:solidFill>
            </a:endParaRPr>
          </a:p>
          <a:p>
            <a:r>
              <a:rPr lang="en-US" sz="2400" dirty="0">
                <a:solidFill>
                  <a:srgbClr val="FF0000"/>
                </a:solidFill>
              </a:rPr>
              <a:t>Your servers don’t sleep at night</a:t>
            </a:r>
          </a:p>
          <a:p>
            <a:r>
              <a:rPr lang="en-US" sz="2400" dirty="0">
                <a:solidFill>
                  <a:srgbClr val="FF0000"/>
                </a:solidFill>
              </a:rPr>
              <a:t>Evaluate helper columns as part of ETL</a:t>
            </a:r>
          </a:p>
        </p:txBody>
      </p:sp>
    </p:spTree>
    <p:extLst>
      <p:ext uri="{BB962C8B-B14F-4D97-AF65-F5344CB8AC3E}">
        <p14:creationId xmlns:p14="http://schemas.microsoft.com/office/powerpoint/2010/main" val="361034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“dynamic” reports</a:t>
            </a:r>
          </a:p>
        </p:txBody>
      </p:sp>
      <p:sp>
        <p:nvSpPr>
          <p:cNvPr id="3" name="Content Placeholder 2"/>
          <p:cNvSpPr>
            <a:spLocks noGrp="1"/>
          </p:cNvSpPr>
          <p:nvPr>
            <p:ph idx="1"/>
          </p:nvPr>
        </p:nvSpPr>
        <p:spPr/>
        <p:txBody>
          <a:bodyPr>
            <a:normAutofit/>
          </a:bodyPr>
          <a:lstStyle/>
          <a:p>
            <a:pPr marL="114278" indent="0">
              <a:buNone/>
            </a:pPr>
            <a:r>
              <a:rPr lang="en-US" sz="3200" dirty="0"/>
              <a:t>If it doesn’t change between ETL/model refresh processes, it’s not dynamic</a:t>
            </a:r>
          </a:p>
          <a:p>
            <a:pPr marL="114278" indent="0">
              <a:buNone/>
            </a:pPr>
            <a:endParaRPr lang="en-US" sz="3200" dirty="0"/>
          </a:p>
          <a:p>
            <a:r>
              <a:rPr lang="en-US" sz="2400" dirty="0"/>
              <a:t>“Today”</a:t>
            </a:r>
          </a:p>
          <a:p>
            <a:pPr lvl="1"/>
            <a:r>
              <a:rPr lang="en-US" sz="2200" dirty="0"/>
              <a:t>Doesn’t change for 24 hours</a:t>
            </a:r>
          </a:p>
          <a:p>
            <a:r>
              <a:rPr lang="en-US" sz="2400" dirty="0"/>
              <a:t>“This year”</a:t>
            </a:r>
          </a:p>
          <a:p>
            <a:pPr lvl="1"/>
            <a:r>
              <a:rPr lang="en-US" sz="2200" dirty="0"/>
              <a:t>Doesn’t change for 365+/- days (fiscal calendars are weird)</a:t>
            </a:r>
          </a:p>
          <a:p>
            <a:pPr lvl="2"/>
            <a:r>
              <a:rPr lang="en-US" sz="2000" dirty="0"/>
              <a:t>But, fiscal calendars are easy once you think of the children (use a date table)</a:t>
            </a:r>
          </a:p>
          <a:p>
            <a:r>
              <a:rPr lang="en-US" sz="2400" dirty="0"/>
              <a:t>“Tomorrow’s new facts might change how we evaluate today”</a:t>
            </a:r>
          </a:p>
          <a:p>
            <a:pPr lvl="1"/>
            <a:r>
              <a:rPr lang="en-US" sz="2200" dirty="0"/>
              <a:t>Update that field during ETL, your servers don’t sleep at night</a:t>
            </a:r>
          </a:p>
          <a:p>
            <a:pPr lvl="1"/>
            <a:endParaRPr lang="en-US" sz="2200" dirty="0"/>
          </a:p>
        </p:txBody>
      </p:sp>
    </p:spTree>
    <p:extLst>
      <p:ext uri="{BB962C8B-B14F-4D97-AF65-F5344CB8AC3E}">
        <p14:creationId xmlns:p14="http://schemas.microsoft.com/office/powerpoint/2010/main" val="234089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me</a:t>
            </a:r>
          </a:p>
        </p:txBody>
      </p:sp>
      <p:sp>
        <p:nvSpPr>
          <p:cNvPr id="3" name="Content Placeholder 2"/>
          <p:cNvSpPr>
            <a:spLocks noGrp="1"/>
          </p:cNvSpPr>
          <p:nvPr>
            <p:ph idx="1"/>
          </p:nvPr>
        </p:nvSpPr>
        <p:spPr>
          <a:xfrm>
            <a:off x="715417" y="1390215"/>
            <a:ext cx="5380583" cy="4982455"/>
          </a:xfrm>
        </p:spPr>
        <p:txBody>
          <a:bodyPr>
            <a:normAutofit/>
          </a:bodyPr>
          <a:lstStyle/>
          <a:p>
            <a:r>
              <a:rPr lang="en-US" dirty="0"/>
              <a:t>I am Greg</a:t>
            </a:r>
          </a:p>
          <a:p>
            <a:endParaRPr lang="en-US" dirty="0"/>
          </a:p>
          <a:p>
            <a:r>
              <a:rPr lang="en-US" dirty="0"/>
              <a:t>I have a lot to say</a:t>
            </a:r>
          </a:p>
          <a:p>
            <a:endParaRPr lang="en-US" dirty="0"/>
          </a:p>
          <a:p>
            <a:r>
              <a:rPr lang="en-US" dirty="0"/>
              <a:t>If you like what I have to say, please feel free to get in touch</a:t>
            </a:r>
          </a:p>
          <a:p>
            <a:pPr lvl="1"/>
            <a:r>
              <a:rPr lang="en-US" dirty="0"/>
              <a:t>The slides and materials </a:t>
            </a:r>
            <a:r>
              <a:rPr lang="en-US" b="1" dirty="0"/>
              <a:t>*WILL*</a:t>
            </a:r>
            <a:r>
              <a:rPr lang="en-US" dirty="0"/>
              <a:t> be posted</a:t>
            </a:r>
          </a:p>
          <a:p>
            <a:pPr lvl="1"/>
            <a:endParaRPr lang="en-US" dirty="0"/>
          </a:p>
          <a:p>
            <a:r>
              <a:rPr lang="en-US" dirty="0"/>
              <a:t>I look like this on the internet</a:t>
            </a:r>
          </a:p>
        </p:txBody>
      </p:sp>
      <p:pic>
        <p:nvPicPr>
          <p:cNvPr id="4" name="Picture 3">
            <a:extLst>
              <a:ext uri="{FF2B5EF4-FFF2-40B4-BE49-F238E27FC236}">
                <a16:creationId xmlns:a16="http://schemas.microsoft.com/office/drawing/2014/main" id="{A1725CFA-85FC-405B-A426-0E13F97186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8936" y="1113280"/>
            <a:ext cx="4060995" cy="5071928"/>
          </a:xfrm>
          <a:prstGeom prst="rect">
            <a:avLst/>
          </a:prstGeom>
        </p:spPr>
      </p:pic>
    </p:spTree>
    <p:extLst>
      <p:ext uri="{BB962C8B-B14F-4D97-AF65-F5344CB8AC3E}">
        <p14:creationId xmlns:p14="http://schemas.microsoft.com/office/powerpoint/2010/main" val="21436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a:xfrm>
            <a:off x="609600" y="1600199"/>
            <a:ext cx="10160000" cy="2075329"/>
          </a:xfrm>
        </p:spPr>
        <p:txBody>
          <a:bodyPr>
            <a:normAutofit/>
          </a:bodyPr>
          <a:lstStyle/>
          <a:p>
            <a:pPr marL="114278" indent="0">
              <a:buNone/>
            </a:pPr>
            <a:r>
              <a:rPr lang="en-US" b="1" dirty="0"/>
              <a:t>The business problem</a:t>
            </a:r>
            <a:endParaRPr lang="en-US" dirty="0"/>
          </a:p>
          <a:p>
            <a:pPr marL="114278" indent="0">
              <a:buNone/>
            </a:pPr>
            <a:r>
              <a:rPr lang="en-US" dirty="0"/>
              <a:t>The sales team is reorganized every year, and we want to report on [team | manager | region] sales over time, based on the attributes at the time of sale</a:t>
            </a:r>
          </a:p>
          <a:p>
            <a:pPr marL="114278" indent="0">
              <a:buNone/>
            </a:pPr>
            <a:endParaRPr lang="en-US" dirty="0"/>
          </a:p>
          <a:p>
            <a:pPr marL="114278" indent="0">
              <a:buNone/>
            </a:pPr>
            <a:endParaRPr lang="en-US" dirty="0"/>
          </a:p>
          <a:p>
            <a:pPr marL="114278" indent="0">
              <a:buNone/>
            </a:pPr>
            <a:endParaRPr lang="en-US" dirty="0"/>
          </a:p>
        </p:txBody>
      </p:sp>
    </p:spTree>
    <p:extLst>
      <p:ext uri="{BB962C8B-B14F-4D97-AF65-F5344CB8AC3E}">
        <p14:creationId xmlns:p14="http://schemas.microsoft.com/office/powerpoint/2010/main" val="348976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a minute</a:t>
            </a:r>
          </a:p>
        </p:txBody>
      </p:sp>
      <p:sp>
        <p:nvSpPr>
          <p:cNvPr id="3" name="Content Placeholder 2"/>
          <p:cNvSpPr>
            <a:spLocks noGrp="1"/>
          </p:cNvSpPr>
          <p:nvPr>
            <p:ph idx="1"/>
          </p:nvPr>
        </p:nvSpPr>
        <p:spPr/>
        <p:txBody>
          <a:bodyPr>
            <a:normAutofit fontScale="92500" lnSpcReduction="20000"/>
          </a:bodyPr>
          <a:lstStyle/>
          <a:p>
            <a:r>
              <a:rPr lang="en-US" dirty="0"/>
              <a:t>SCDs are really well understood</a:t>
            </a:r>
          </a:p>
          <a:p>
            <a:endParaRPr lang="en-US" dirty="0"/>
          </a:p>
          <a:p>
            <a:r>
              <a:rPr lang="en-US" dirty="0"/>
              <a:t>Have you even </a:t>
            </a:r>
            <a:r>
              <a:rPr lang="en-US" b="1" dirty="0"/>
              <a:t>read</a:t>
            </a:r>
            <a:r>
              <a:rPr lang="en-US" dirty="0"/>
              <a:t> Kimball?</a:t>
            </a:r>
          </a:p>
          <a:p>
            <a:endParaRPr lang="en-US" dirty="0"/>
          </a:p>
          <a:p>
            <a:r>
              <a:rPr lang="en-US" dirty="0"/>
              <a:t>Seriously, there’s even a pre-defined transformation is SSIS</a:t>
            </a:r>
          </a:p>
          <a:p>
            <a:endParaRPr lang="en-US" dirty="0"/>
          </a:p>
          <a:p>
            <a:r>
              <a:rPr lang="en-US" dirty="0"/>
              <a:t>I’m sorry, audience, my presenter clearly doesn’t deserve to be up here</a:t>
            </a:r>
          </a:p>
          <a:p>
            <a:endParaRPr lang="en-US" dirty="0"/>
          </a:p>
          <a:p>
            <a:r>
              <a:rPr lang="en-US" dirty="0"/>
              <a:t>You should just leave now – he doesn’t know what he’s talking about</a:t>
            </a:r>
          </a:p>
          <a:p>
            <a:endParaRPr lang="en-US" dirty="0"/>
          </a:p>
          <a:p>
            <a:r>
              <a:rPr lang="en-US" dirty="0"/>
              <a:t>Warning: Opinionated design tip coming</a:t>
            </a:r>
          </a:p>
          <a:p>
            <a:endParaRPr lang="en-US" dirty="0"/>
          </a:p>
        </p:txBody>
      </p:sp>
    </p:spTree>
    <p:extLst>
      <p:ext uri="{BB962C8B-B14F-4D97-AF65-F5344CB8AC3E}">
        <p14:creationId xmlns:p14="http://schemas.microsoft.com/office/powerpoint/2010/main" val="369075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p:txBody>
          <a:bodyPr/>
          <a:lstStyle/>
          <a:p>
            <a:pPr marL="114278" indent="0">
              <a:buNone/>
            </a:pPr>
            <a:r>
              <a:rPr lang="en-US" dirty="0"/>
              <a:t>So here’s a fairly standard (and “simple”) slowly changing dimension</a:t>
            </a:r>
          </a:p>
        </p:txBody>
      </p:sp>
      <p:graphicFrame>
        <p:nvGraphicFramePr>
          <p:cNvPr id="10" name="Table 9"/>
          <p:cNvGraphicFramePr>
            <a:graphicFrameLocks noGrp="1"/>
          </p:cNvGraphicFramePr>
          <p:nvPr>
            <p:extLst/>
          </p:nvPr>
        </p:nvGraphicFramePr>
        <p:xfrm>
          <a:off x="855005" y="2905685"/>
          <a:ext cx="9221324" cy="1571625"/>
        </p:xfrm>
        <a:graphic>
          <a:graphicData uri="http://schemas.openxmlformats.org/drawingml/2006/table">
            <a:tbl>
              <a:tblPr/>
              <a:tblGrid>
                <a:gridCol w="1523283">
                  <a:extLst>
                    <a:ext uri="{9D8B030D-6E8A-4147-A177-3AD203B41FA5}">
                      <a16:colId xmlns:a16="http://schemas.microsoft.com/office/drawing/2014/main" val="228837782"/>
                    </a:ext>
                  </a:extLst>
                </a:gridCol>
                <a:gridCol w="1182549">
                  <a:extLst>
                    <a:ext uri="{9D8B030D-6E8A-4147-A177-3AD203B41FA5}">
                      <a16:colId xmlns:a16="http://schemas.microsoft.com/office/drawing/2014/main" val="1759893052"/>
                    </a:ext>
                  </a:extLst>
                </a:gridCol>
                <a:gridCol w="1864017">
                  <a:extLst>
                    <a:ext uri="{9D8B030D-6E8A-4147-A177-3AD203B41FA5}">
                      <a16:colId xmlns:a16="http://schemas.microsoft.com/office/drawing/2014/main" val="2973620821"/>
                    </a:ext>
                  </a:extLst>
                </a:gridCol>
                <a:gridCol w="1864017">
                  <a:extLst>
                    <a:ext uri="{9D8B030D-6E8A-4147-A177-3AD203B41FA5}">
                      <a16:colId xmlns:a16="http://schemas.microsoft.com/office/drawing/2014/main" val="1468318297"/>
                    </a:ext>
                  </a:extLst>
                </a:gridCol>
                <a:gridCol w="1577223">
                  <a:extLst>
                    <a:ext uri="{9D8B030D-6E8A-4147-A177-3AD203B41FA5}">
                      <a16:colId xmlns:a16="http://schemas.microsoft.com/office/drawing/2014/main" val="4061950309"/>
                    </a:ext>
                  </a:extLst>
                </a:gridCol>
                <a:gridCol w="1210235">
                  <a:extLst>
                    <a:ext uri="{9D8B030D-6E8A-4147-A177-3AD203B41FA5}">
                      <a16:colId xmlns:a16="http://schemas.microsoft.com/office/drawing/2014/main" val="2764707131"/>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CurrentManager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HistoricManager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From</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To</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2298180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2014-06-01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604389727"/>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James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2014-06-02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2014-12-31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59038383"/>
                  </a:ext>
                </a:extLst>
              </a:tr>
              <a:tr h="190500">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2015-08-31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5098681"/>
                  </a:ext>
                </a:extLst>
              </a:tr>
              <a:tr h="190500">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2015-09-01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86636742"/>
                  </a:ext>
                </a:extLst>
              </a:tr>
            </a:tbl>
          </a:graphicData>
        </a:graphic>
      </p:graphicFrame>
    </p:spTree>
    <p:extLst>
      <p:ext uri="{BB962C8B-B14F-4D97-AF65-F5344CB8AC3E}">
        <p14:creationId xmlns:p14="http://schemas.microsoft.com/office/powerpoint/2010/main" val="382603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graphicFrame>
        <p:nvGraphicFramePr>
          <p:cNvPr id="10" name="Table 9"/>
          <p:cNvGraphicFramePr>
            <a:graphicFrameLocks noGrp="1"/>
          </p:cNvGraphicFramePr>
          <p:nvPr>
            <p:extLst/>
          </p:nvPr>
        </p:nvGraphicFramePr>
        <p:xfrm>
          <a:off x="855005" y="2905685"/>
          <a:ext cx="9221324" cy="1571625"/>
        </p:xfrm>
        <a:graphic>
          <a:graphicData uri="http://schemas.openxmlformats.org/drawingml/2006/table">
            <a:tbl>
              <a:tblPr/>
              <a:tblGrid>
                <a:gridCol w="1523283">
                  <a:extLst>
                    <a:ext uri="{9D8B030D-6E8A-4147-A177-3AD203B41FA5}">
                      <a16:colId xmlns:a16="http://schemas.microsoft.com/office/drawing/2014/main" val="228837782"/>
                    </a:ext>
                  </a:extLst>
                </a:gridCol>
                <a:gridCol w="1182549">
                  <a:extLst>
                    <a:ext uri="{9D8B030D-6E8A-4147-A177-3AD203B41FA5}">
                      <a16:colId xmlns:a16="http://schemas.microsoft.com/office/drawing/2014/main" val="1759893052"/>
                    </a:ext>
                  </a:extLst>
                </a:gridCol>
                <a:gridCol w="1864017">
                  <a:extLst>
                    <a:ext uri="{9D8B030D-6E8A-4147-A177-3AD203B41FA5}">
                      <a16:colId xmlns:a16="http://schemas.microsoft.com/office/drawing/2014/main" val="2973620821"/>
                    </a:ext>
                  </a:extLst>
                </a:gridCol>
                <a:gridCol w="1864017">
                  <a:extLst>
                    <a:ext uri="{9D8B030D-6E8A-4147-A177-3AD203B41FA5}">
                      <a16:colId xmlns:a16="http://schemas.microsoft.com/office/drawing/2014/main" val="1468318297"/>
                    </a:ext>
                  </a:extLst>
                </a:gridCol>
                <a:gridCol w="1577223">
                  <a:extLst>
                    <a:ext uri="{9D8B030D-6E8A-4147-A177-3AD203B41FA5}">
                      <a16:colId xmlns:a16="http://schemas.microsoft.com/office/drawing/2014/main" val="4061950309"/>
                    </a:ext>
                  </a:extLst>
                </a:gridCol>
                <a:gridCol w="1210235">
                  <a:extLst>
                    <a:ext uri="{9D8B030D-6E8A-4147-A177-3AD203B41FA5}">
                      <a16:colId xmlns:a16="http://schemas.microsoft.com/office/drawing/2014/main" val="2764707131"/>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SalesRep</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CurrentManager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HistoricManager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From</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To</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298180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2014-06-01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604389727"/>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James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2014-06-02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2014-12-31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559038383"/>
                  </a:ext>
                </a:extLst>
              </a:tr>
              <a:tr h="190500">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2015-08-31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405098681"/>
                  </a:ext>
                </a:extLst>
              </a:tr>
              <a:tr h="190500">
                <a:tc>
                  <a:txBody>
                    <a:bodyPr/>
                    <a:lstStyle/>
                    <a:p>
                      <a:pPr algn="ctr" fontAlgn="b"/>
                      <a:r>
                        <a:rPr lang="en-US" sz="20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2015-09-01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786636742"/>
                  </a:ext>
                </a:extLst>
              </a:tr>
            </a:tbl>
          </a:graphicData>
        </a:graphic>
      </p:graphicFrame>
      <p:sp>
        <p:nvSpPr>
          <p:cNvPr id="5" name="TextBox 4"/>
          <p:cNvSpPr txBox="1"/>
          <p:nvPr/>
        </p:nvSpPr>
        <p:spPr>
          <a:xfrm>
            <a:off x="2467181" y="5023556"/>
            <a:ext cx="7042484" cy="461665"/>
          </a:xfrm>
          <a:prstGeom prst="rect">
            <a:avLst/>
          </a:prstGeom>
          <a:noFill/>
        </p:spPr>
        <p:txBody>
          <a:bodyPr wrap="square" rtlCol="0">
            <a:spAutoFit/>
          </a:bodyPr>
          <a:lstStyle/>
          <a:p>
            <a:r>
              <a:rPr lang="en-US" sz="2400" dirty="0"/>
              <a:t>This is often confusing for end users</a:t>
            </a:r>
          </a:p>
        </p:txBody>
      </p:sp>
    </p:spTree>
    <p:extLst>
      <p:ext uri="{BB962C8B-B14F-4D97-AF65-F5344CB8AC3E}">
        <p14:creationId xmlns:p14="http://schemas.microsoft.com/office/powerpoint/2010/main" val="15929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graphicFrame>
        <p:nvGraphicFramePr>
          <p:cNvPr id="10" name="Table 9"/>
          <p:cNvGraphicFramePr>
            <a:graphicFrameLocks noGrp="1"/>
          </p:cNvGraphicFramePr>
          <p:nvPr>
            <p:extLst/>
          </p:nvPr>
        </p:nvGraphicFramePr>
        <p:xfrm>
          <a:off x="855005" y="2905685"/>
          <a:ext cx="9221324" cy="1571625"/>
        </p:xfrm>
        <a:graphic>
          <a:graphicData uri="http://schemas.openxmlformats.org/drawingml/2006/table">
            <a:tbl>
              <a:tblPr/>
              <a:tblGrid>
                <a:gridCol w="1523283">
                  <a:extLst>
                    <a:ext uri="{9D8B030D-6E8A-4147-A177-3AD203B41FA5}">
                      <a16:colId xmlns:a16="http://schemas.microsoft.com/office/drawing/2014/main" val="228837782"/>
                    </a:ext>
                  </a:extLst>
                </a:gridCol>
                <a:gridCol w="1182549">
                  <a:extLst>
                    <a:ext uri="{9D8B030D-6E8A-4147-A177-3AD203B41FA5}">
                      <a16:colId xmlns:a16="http://schemas.microsoft.com/office/drawing/2014/main" val="1759893052"/>
                    </a:ext>
                  </a:extLst>
                </a:gridCol>
                <a:gridCol w="1864017">
                  <a:extLst>
                    <a:ext uri="{9D8B030D-6E8A-4147-A177-3AD203B41FA5}">
                      <a16:colId xmlns:a16="http://schemas.microsoft.com/office/drawing/2014/main" val="2973620821"/>
                    </a:ext>
                  </a:extLst>
                </a:gridCol>
                <a:gridCol w="1864017">
                  <a:extLst>
                    <a:ext uri="{9D8B030D-6E8A-4147-A177-3AD203B41FA5}">
                      <a16:colId xmlns:a16="http://schemas.microsoft.com/office/drawing/2014/main" val="1468318297"/>
                    </a:ext>
                  </a:extLst>
                </a:gridCol>
                <a:gridCol w="1577223">
                  <a:extLst>
                    <a:ext uri="{9D8B030D-6E8A-4147-A177-3AD203B41FA5}">
                      <a16:colId xmlns:a16="http://schemas.microsoft.com/office/drawing/2014/main" val="4061950309"/>
                    </a:ext>
                  </a:extLst>
                </a:gridCol>
                <a:gridCol w="1210235">
                  <a:extLst>
                    <a:ext uri="{9D8B030D-6E8A-4147-A177-3AD203B41FA5}">
                      <a16:colId xmlns:a16="http://schemas.microsoft.com/office/drawing/2014/main" val="2764707131"/>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SalesRep</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CurrentManager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HistoricManager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From</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To</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298180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2014-06-01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604389727"/>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James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2014-06-02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2014-12-31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559038383"/>
                  </a:ext>
                </a:extLst>
              </a:tr>
              <a:tr h="190500">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2015-08-31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405098681"/>
                  </a:ext>
                </a:extLst>
              </a:tr>
              <a:tr h="190500">
                <a:tc>
                  <a:txBody>
                    <a:bodyPr/>
                    <a:lstStyle/>
                    <a:p>
                      <a:pPr algn="ctr" fontAlgn="b"/>
                      <a:r>
                        <a:rPr lang="en-US" sz="20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2015-09-01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786636742"/>
                  </a:ext>
                </a:extLst>
              </a:tr>
            </a:tbl>
          </a:graphicData>
        </a:graphic>
      </p:graphicFrame>
      <p:sp>
        <p:nvSpPr>
          <p:cNvPr id="5" name="TextBox 4"/>
          <p:cNvSpPr txBox="1"/>
          <p:nvPr/>
        </p:nvSpPr>
        <p:spPr>
          <a:xfrm>
            <a:off x="2467181" y="5023556"/>
            <a:ext cx="7042484" cy="461665"/>
          </a:xfrm>
          <a:prstGeom prst="rect">
            <a:avLst/>
          </a:prstGeom>
          <a:noFill/>
        </p:spPr>
        <p:txBody>
          <a:bodyPr wrap="square" rtlCol="0">
            <a:spAutoFit/>
          </a:bodyPr>
          <a:lstStyle/>
          <a:p>
            <a:r>
              <a:rPr lang="en-US" sz="2400" dirty="0"/>
              <a:t>This is often confusing for end users</a:t>
            </a:r>
          </a:p>
        </p:txBody>
      </p:sp>
    </p:spTree>
    <p:extLst>
      <p:ext uri="{BB962C8B-B14F-4D97-AF65-F5344CB8AC3E}">
        <p14:creationId xmlns:p14="http://schemas.microsoft.com/office/powerpoint/2010/main" val="157669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graphicFrame>
        <p:nvGraphicFramePr>
          <p:cNvPr id="10" name="Table 9"/>
          <p:cNvGraphicFramePr>
            <a:graphicFrameLocks noGrp="1"/>
          </p:cNvGraphicFramePr>
          <p:nvPr>
            <p:extLst/>
          </p:nvPr>
        </p:nvGraphicFramePr>
        <p:xfrm>
          <a:off x="855005" y="2905685"/>
          <a:ext cx="9221324" cy="1571625"/>
        </p:xfrm>
        <a:graphic>
          <a:graphicData uri="http://schemas.openxmlformats.org/drawingml/2006/table">
            <a:tbl>
              <a:tblPr/>
              <a:tblGrid>
                <a:gridCol w="1523283">
                  <a:extLst>
                    <a:ext uri="{9D8B030D-6E8A-4147-A177-3AD203B41FA5}">
                      <a16:colId xmlns:a16="http://schemas.microsoft.com/office/drawing/2014/main" val="228837782"/>
                    </a:ext>
                  </a:extLst>
                </a:gridCol>
                <a:gridCol w="1182549">
                  <a:extLst>
                    <a:ext uri="{9D8B030D-6E8A-4147-A177-3AD203B41FA5}">
                      <a16:colId xmlns:a16="http://schemas.microsoft.com/office/drawing/2014/main" val="1759893052"/>
                    </a:ext>
                  </a:extLst>
                </a:gridCol>
                <a:gridCol w="1864017">
                  <a:extLst>
                    <a:ext uri="{9D8B030D-6E8A-4147-A177-3AD203B41FA5}">
                      <a16:colId xmlns:a16="http://schemas.microsoft.com/office/drawing/2014/main" val="2973620821"/>
                    </a:ext>
                  </a:extLst>
                </a:gridCol>
                <a:gridCol w="1864017">
                  <a:extLst>
                    <a:ext uri="{9D8B030D-6E8A-4147-A177-3AD203B41FA5}">
                      <a16:colId xmlns:a16="http://schemas.microsoft.com/office/drawing/2014/main" val="1468318297"/>
                    </a:ext>
                  </a:extLst>
                </a:gridCol>
                <a:gridCol w="1577223">
                  <a:extLst>
                    <a:ext uri="{9D8B030D-6E8A-4147-A177-3AD203B41FA5}">
                      <a16:colId xmlns:a16="http://schemas.microsoft.com/office/drawing/2014/main" val="4061950309"/>
                    </a:ext>
                  </a:extLst>
                </a:gridCol>
                <a:gridCol w="1210235">
                  <a:extLst>
                    <a:ext uri="{9D8B030D-6E8A-4147-A177-3AD203B41FA5}">
                      <a16:colId xmlns:a16="http://schemas.microsoft.com/office/drawing/2014/main" val="2764707131"/>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CurrentManager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HistoricManager</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From</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To</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2298180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2014-06-01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604389727"/>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James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2014-06-02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2014-12-31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559038383"/>
                  </a:ext>
                </a:extLst>
              </a:tr>
              <a:tr h="190500">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2015-08-31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05098681"/>
                  </a:ext>
                </a:extLst>
              </a:tr>
              <a:tr h="190500">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Bob</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Joe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2015-09-01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 </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86636742"/>
                  </a:ext>
                </a:extLst>
              </a:tr>
            </a:tbl>
          </a:graphicData>
        </a:graphic>
      </p:graphicFrame>
      <p:sp>
        <p:nvSpPr>
          <p:cNvPr id="6" name="TextBox 5"/>
          <p:cNvSpPr txBox="1"/>
          <p:nvPr/>
        </p:nvSpPr>
        <p:spPr>
          <a:xfrm>
            <a:off x="2467181" y="5023556"/>
            <a:ext cx="7042484" cy="830997"/>
          </a:xfrm>
          <a:prstGeom prst="rect">
            <a:avLst/>
          </a:prstGeom>
          <a:noFill/>
        </p:spPr>
        <p:txBody>
          <a:bodyPr wrap="square" rtlCol="0">
            <a:spAutoFit/>
          </a:bodyPr>
          <a:lstStyle/>
          <a:p>
            <a:r>
              <a:rPr lang="en-US" sz="2400" dirty="0"/>
              <a:t>This is the only thing that is actually a member of </a:t>
            </a:r>
            <a:r>
              <a:rPr lang="en-US" sz="2400" dirty="0" err="1"/>
              <a:t>DimSalesRep</a:t>
            </a:r>
            <a:endParaRPr lang="en-US" sz="2400" dirty="0"/>
          </a:p>
        </p:txBody>
      </p:sp>
    </p:spTree>
    <p:extLst>
      <p:ext uri="{BB962C8B-B14F-4D97-AF65-F5344CB8AC3E}">
        <p14:creationId xmlns:p14="http://schemas.microsoft.com/office/powerpoint/2010/main" val="52422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p:txBody>
          <a:bodyPr/>
          <a:lstStyle/>
          <a:p>
            <a:r>
              <a:rPr lang="en-US" dirty="0"/>
              <a:t>The concern is often point-in time reporting</a:t>
            </a:r>
          </a:p>
          <a:p>
            <a:endParaRPr lang="en-US" dirty="0"/>
          </a:p>
          <a:p>
            <a:r>
              <a:rPr lang="en-US" dirty="0"/>
              <a:t>An SCD actually becomes a business relationship fact table</a:t>
            </a:r>
          </a:p>
          <a:p>
            <a:endParaRPr lang="en-US" dirty="0"/>
          </a:p>
          <a:p>
            <a:r>
              <a:rPr lang="en-US" dirty="0"/>
              <a:t>We already have a table that has a historic record of attributes related to a given fact</a:t>
            </a:r>
          </a:p>
          <a:p>
            <a:endParaRPr lang="en-US" dirty="0"/>
          </a:p>
          <a:p>
            <a:r>
              <a:rPr lang="en-US" dirty="0"/>
              <a:t>It’s called the fact table</a:t>
            </a:r>
          </a:p>
          <a:p>
            <a:endParaRPr lang="en-US" dirty="0"/>
          </a:p>
        </p:txBody>
      </p:sp>
    </p:spTree>
    <p:extLst>
      <p:ext uri="{BB962C8B-B14F-4D97-AF65-F5344CB8AC3E}">
        <p14:creationId xmlns:p14="http://schemas.microsoft.com/office/powerpoint/2010/main" val="160432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pic>
        <p:nvPicPr>
          <p:cNvPr id="4" name="Picture 3"/>
          <p:cNvPicPr>
            <a:picLocks noChangeAspect="1"/>
          </p:cNvPicPr>
          <p:nvPr/>
        </p:nvPicPr>
        <p:blipFill>
          <a:blip r:embed="rId3"/>
          <a:stretch>
            <a:fillRect/>
          </a:stretch>
        </p:blipFill>
        <p:spPr>
          <a:xfrm>
            <a:off x="3908612" y="1497702"/>
            <a:ext cx="8202705" cy="3578430"/>
          </a:xfrm>
          <a:prstGeom prst="rect">
            <a:avLst/>
          </a:prstGeom>
        </p:spPr>
      </p:pic>
      <p:sp>
        <p:nvSpPr>
          <p:cNvPr id="5" name="TextBox 4"/>
          <p:cNvSpPr txBox="1"/>
          <p:nvPr/>
        </p:nvSpPr>
        <p:spPr>
          <a:xfrm>
            <a:off x="8898965" y="5076132"/>
            <a:ext cx="2396565" cy="369332"/>
          </a:xfrm>
          <a:prstGeom prst="rect">
            <a:avLst/>
          </a:prstGeom>
          <a:noFill/>
        </p:spPr>
        <p:txBody>
          <a:bodyPr wrap="square" rtlCol="0">
            <a:spAutoFit/>
          </a:bodyPr>
          <a:lstStyle/>
          <a:p>
            <a:r>
              <a:rPr lang="en-US" dirty="0"/>
              <a:t>Note the date table</a:t>
            </a:r>
          </a:p>
        </p:txBody>
      </p:sp>
      <p:graphicFrame>
        <p:nvGraphicFramePr>
          <p:cNvPr id="7" name="Table 6"/>
          <p:cNvGraphicFramePr>
            <a:graphicFrameLocks noGrp="1"/>
          </p:cNvGraphicFramePr>
          <p:nvPr>
            <p:extLst/>
          </p:nvPr>
        </p:nvGraphicFramePr>
        <p:xfrm>
          <a:off x="548713" y="1851773"/>
          <a:ext cx="3135781" cy="628650"/>
        </p:xfrm>
        <a:graphic>
          <a:graphicData uri="http://schemas.openxmlformats.org/drawingml/2006/table">
            <a:tbl>
              <a:tblPr/>
              <a:tblGrid>
                <a:gridCol w="1578274">
                  <a:extLst>
                    <a:ext uri="{9D8B030D-6E8A-4147-A177-3AD203B41FA5}">
                      <a16:colId xmlns:a16="http://schemas.microsoft.com/office/drawing/2014/main" val="2425517726"/>
                    </a:ext>
                  </a:extLst>
                </a:gridCol>
                <a:gridCol w="1557507">
                  <a:extLst>
                    <a:ext uri="{9D8B030D-6E8A-4147-A177-3AD203B41FA5}">
                      <a16:colId xmlns:a16="http://schemas.microsoft.com/office/drawing/2014/main" val="3180495194"/>
                    </a:ext>
                  </a:extLst>
                </a:gridCol>
              </a:tblGrid>
              <a:tr h="136712">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SalesRep</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1562599416"/>
                  </a:ext>
                </a:extLst>
              </a:tr>
              <a:tr h="190500">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Bob</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795154062"/>
                  </a:ext>
                </a:extLst>
              </a:tr>
            </a:tbl>
          </a:graphicData>
        </a:graphic>
      </p:graphicFrame>
      <p:graphicFrame>
        <p:nvGraphicFramePr>
          <p:cNvPr id="9" name="Table 8"/>
          <p:cNvGraphicFramePr>
            <a:graphicFrameLocks noGrp="1"/>
          </p:cNvGraphicFramePr>
          <p:nvPr>
            <p:extLst/>
          </p:nvPr>
        </p:nvGraphicFramePr>
        <p:xfrm>
          <a:off x="548714" y="2775791"/>
          <a:ext cx="3135780" cy="1257300"/>
        </p:xfrm>
        <a:graphic>
          <a:graphicData uri="http://schemas.openxmlformats.org/drawingml/2006/table">
            <a:tbl>
              <a:tblPr/>
              <a:tblGrid>
                <a:gridCol w="1578273">
                  <a:extLst>
                    <a:ext uri="{9D8B030D-6E8A-4147-A177-3AD203B41FA5}">
                      <a16:colId xmlns:a16="http://schemas.microsoft.com/office/drawing/2014/main" val="3091588831"/>
                    </a:ext>
                  </a:extLst>
                </a:gridCol>
                <a:gridCol w="1557507">
                  <a:extLst>
                    <a:ext uri="{9D8B030D-6E8A-4147-A177-3AD203B41FA5}">
                      <a16:colId xmlns:a16="http://schemas.microsoft.com/office/drawing/2014/main" val="1383036467"/>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ManagerKey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Manager</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825504447"/>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Jack</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9345019"/>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James</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149938208"/>
                  </a:ext>
                </a:extLst>
              </a:tr>
              <a:tr h="190500">
                <a:tc>
                  <a:txBody>
                    <a:bodyPr/>
                    <a:lstStyle/>
                    <a:p>
                      <a:pPr algn="ctr" fontAlgn="b"/>
                      <a:r>
                        <a:rPr lang="en-US" sz="20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Joe</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731975230"/>
                  </a:ext>
                </a:extLst>
              </a:tr>
            </a:tbl>
          </a:graphicData>
        </a:graphic>
      </p:graphicFrame>
      <p:graphicFrame>
        <p:nvGraphicFramePr>
          <p:cNvPr id="11" name="Table 10"/>
          <p:cNvGraphicFramePr>
            <a:graphicFrameLocks noGrp="1"/>
          </p:cNvGraphicFramePr>
          <p:nvPr>
            <p:extLst/>
          </p:nvPr>
        </p:nvGraphicFramePr>
        <p:xfrm>
          <a:off x="548714" y="4328459"/>
          <a:ext cx="3135780" cy="628650"/>
        </p:xfrm>
        <a:graphic>
          <a:graphicData uri="http://schemas.openxmlformats.org/drawingml/2006/table">
            <a:tbl>
              <a:tblPr/>
              <a:tblGrid>
                <a:gridCol w="1578273">
                  <a:extLst>
                    <a:ext uri="{9D8B030D-6E8A-4147-A177-3AD203B41FA5}">
                      <a16:colId xmlns:a16="http://schemas.microsoft.com/office/drawing/2014/main" val="1465829320"/>
                    </a:ext>
                  </a:extLst>
                </a:gridCol>
                <a:gridCol w="1557507">
                  <a:extLst>
                    <a:ext uri="{9D8B030D-6E8A-4147-A177-3AD203B41FA5}">
                      <a16:colId xmlns:a16="http://schemas.microsoft.com/office/drawing/2014/main" val="786996609"/>
                    </a:ext>
                  </a:extLst>
                </a:gridCol>
              </a:tblGrid>
              <a:tr h="190500">
                <a:tc>
                  <a:txBody>
                    <a:bodyPr/>
                    <a:lstStyle/>
                    <a:p>
                      <a:pPr algn="ctr" fontAlgn="b"/>
                      <a:r>
                        <a:rPr lang="en-US" sz="2000" b="1" i="0" u="none" strike="noStrike" dirty="0" err="1">
                          <a:solidFill>
                            <a:srgbClr val="FFFFFF"/>
                          </a:solidFill>
                          <a:effectLst/>
                          <a:latin typeface="Calibri" panose="020F0502020204030204" pitchFamily="34" charset="0"/>
                        </a:rPr>
                        <a:t>RegionKey</a:t>
                      </a:r>
                      <a:endParaRPr lang="en-US" sz="20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Region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977039281"/>
                  </a:ext>
                </a:extLst>
              </a:tr>
              <a:tr h="190500">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Region 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99528181"/>
                  </a:ext>
                </a:extLst>
              </a:tr>
            </a:tbl>
          </a:graphicData>
        </a:graphic>
      </p:graphicFrame>
      <p:graphicFrame>
        <p:nvGraphicFramePr>
          <p:cNvPr id="13" name="Table 12"/>
          <p:cNvGraphicFramePr>
            <a:graphicFrameLocks noGrp="1"/>
          </p:cNvGraphicFramePr>
          <p:nvPr>
            <p:extLst/>
          </p:nvPr>
        </p:nvGraphicFramePr>
        <p:xfrm>
          <a:off x="1287928" y="5252478"/>
          <a:ext cx="7593107" cy="628650"/>
        </p:xfrm>
        <a:graphic>
          <a:graphicData uri="http://schemas.openxmlformats.org/drawingml/2006/table">
            <a:tbl>
              <a:tblPr/>
              <a:tblGrid>
                <a:gridCol w="1472133">
                  <a:extLst>
                    <a:ext uri="{9D8B030D-6E8A-4147-A177-3AD203B41FA5}">
                      <a16:colId xmlns:a16="http://schemas.microsoft.com/office/drawing/2014/main" val="888153244"/>
                    </a:ext>
                  </a:extLst>
                </a:gridCol>
                <a:gridCol w="1452763">
                  <a:extLst>
                    <a:ext uri="{9D8B030D-6E8A-4147-A177-3AD203B41FA5}">
                      <a16:colId xmlns:a16="http://schemas.microsoft.com/office/drawing/2014/main" val="1429165058"/>
                    </a:ext>
                  </a:extLst>
                </a:gridCol>
                <a:gridCol w="1801426">
                  <a:extLst>
                    <a:ext uri="{9D8B030D-6E8A-4147-A177-3AD203B41FA5}">
                      <a16:colId xmlns:a16="http://schemas.microsoft.com/office/drawing/2014/main" val="1810098051"/>
                    </a:ext>
                  </a:extLst>
                </a:gridCol>
                <a:gridCol w="1801426">
                  <a:extLst>
                    <a:ext uri="{9D8B030D-6E8A-4147-A177-3AD203B41FA5}">
                      <a16:colId xmlns:a16="http://schemas.microsoft.com/office/drawing/2014/main" val="2228396813"/>
                    </a:ext>
                  </a:extLst>
                </a:gridCol>
                <a:gridCol w="1065359">
                  <a:extLst>
                    <a:ext uri="{9D8B030D-6E8A-4147-A177-3AD203B41FA5}">
                      <a16:colId xmlns:a16="http://schemas.microsoft.com/office/drawing/2014/main" val="2056140222"/>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ManagerKey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RegionKey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896018543"/>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20140201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500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89084886"/>
                  </a:ext>
                </a:extLst>
              </a:tr>
            </a:tbl>
          </a:graphicData>
        </a:graphic>
      </p:graphicFrame>
    </p:spTree>
    <p:extLst>
      <p:ext uri="{BB962C8B-B14F-4D97-AF65-F5344CB8AC3E}">
        <p14:creationId xmlns:p14="http://schemas.microsoft.com/office/powerpoint/2010/main" val="79151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p:txBody>
          <a:bodyPr/>
          <a:lstStyle/>
          <a:p>
            <a:r>
              <a:rPr lang="en-US" dirty="0"/>
              <a:t>The concern is often point-in time reporting</a:t>
            </a:r>
          </a:p>
          <a:p>
            <a:endParaRPr lang="en-US" dirty="0"/>
          </a:p>
          <a:p>
            <a:r>
              <a:rPr lang="en-US" dirty="0"/>
              <a:t>An SCD actually becomes a business relationship fact table</a:t>
            </a:r>
          </a:p>
          <a:p>
            <a:endParaRPr lang="en-US" dirty="0"/>
          </a:p>
          <a:p>
            <a:r>
              <a:rPr lang="en-US" dirty="0"/>
              <a:t>We already have a table that has a historic record of attributes related to a given fact</a:t>
            </a:r>
          </a:p>
          <a:p>
            <a:endParaRPr lang="en-US" dirty="0"/>
          </a:p>
          <a:p>
            <a:r>
              <a:rPr lang="en-US" dirty="0"/>
              <a:t>It’s called the fact table</a:t>
            </a:r>
          </a:p>
          <a:p>
            <a:endParaRPr lang="en-US" dirty="0"/>
          </a:p>
        </p:txBody>
      </p:sp>
    </p:spTree>
    <p:extLst>
      <p:ext uri="{BB962C8B-B14F-4D97-AF65-F5344CB8AC3E}">
        <p14:creationId xmlns:p14="http://schemas.microsoft.com/office/powerpoint/2010/main" val="319072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p:txBody>
          <a:bodyPr/>
          <a:lstStyle/>
          <a:p>
            <a:endParaRPr lang="en-US" dirty="0"/>
          </a:p>
          <a:p>
            <a:endParaRPr lang="en-US" dirty="0"/>
          </a:p>
          <a:p>
            <a:r>
              <a:rPr lang="en-US" b="1" dirty="0"/>
              <a:t>An SCD actually becomes a business relationship fact table</a:t>
            </a:r>
          </a:p>
          <a:p>
            <a:endParaRPr lang="en-US" dirty="0"/>
          </a:p>
          <a:p>
            <a:endParaRPr lang="en-US" dirty="0"/>
          </a:p>
        </p:txBody>
      </p:sp>
    </p:spTree>
    <p:extLst>
      <p:ext uri="{BB962C8B-B14F-4D97-AF65-F5344CB8AC3E}">
        <p14:creationId xmlns:p14="http://schemas.microsoft.com/office/powerpoint/2010/main" val="237530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titles for this presentation</a:t>
            </a:r>
          </a:p>
        </p:txBody>
      </p:sp>
      <p:sp>
        <p:nvSpPr>
          <p:cNvPr id="3" name="Content Placeholder 2"/>
          <p:cNvSpPr>
            <a:spLocks noGrp="1"/>
          </p:cNvSpPr>
          <p:nvPr>
            <p:ph idx="1"/>
          </p:nvPr>
        </p:nvSpPr>
        <p:spPr/>
        <p:txBody>
          <a:bodyPr>
            <a:normAutofit fontScale="85000" lnSpcReduction="20000"/>
          </a:bodyPr>
          <a:lstStyle/>
          <a:p>
            <a:r>
              <a:rPr lang="en-US" dirty="0"/>
              <a:t>Storage is cheap: End users are impatient</a:t>
            </a:r>
          </a:p>
          <a:p>
            <a:endParaRPr lang="en-US" dirty="0"/>
          </a:p>
          <a:p>
            <a:r>
              <a:rPr lang="en-US" dirty="0"/>
              <a:t>In my measures, a horror</a:t>
            </a:r>
          </a:p>
          <a:p>
            <a:endParaRPr lang="en-US" dirty="0"/>
          </a:p>
          <a:p>
            <a:r>
              <a:rPr lang="en-US" dirty="0"/>
              <a:t>Your model is bad and you should feel bad</a:t>
            </a:r>
          </a:p>
          <a:p>
            <a:endParaRPr lang="en-US" dirty="0"/>
          </a:p>
          <a:p>
            <a:r>
              <a:rPr lang="en-US" dirty="0"/>
              <a:t>Servers don’t sleep at night</a:t>
            </a:r>
          </a:p>
          <a:p>
            <a:endParaRPr lang="en-US" dirty="0"/>
          </a:p>
          <a:p>
            <a:r>
              <a:rPr lang="en-US" dirty="0"/>
              <a:t>Optimize your model, not your measures</a:t>
            </a:r>
          </a:p>
          <a:p>
            <a:endParaRPr lang="en-US" dirty="0"/>
          </a:p>
          <a:p>
            <a:r>
              <a:rPr lang="en-US" dirty="0"/>
              <a:t>Your measures are a sickness: I Am The Cure</a:t>
            </a:r>
          </a:p>
        </p:txBody>
      </p:sp>
    </p:spTree>
    <p:extLst>
      <p:ext uri="{BB962C8B-B14F-4D97-AF65-F5344CB8AC3E}">
        <p14:creationId xmlns:p14="http://schemas.microsoft.com/office/powerpoint/2010/main" val="25585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Slowly Changing Dimensions</a:t>
            </a:r>
          </a:p>
        </p:txBody>
      </p:sp>
      <p:sp>
        <p:nvSpPr>
          <p:cNvPr id="3" name="Content Placeholder 2"/>
          <p:cNvSpPr>
            <a:spLocks noGrp="1"/>
          </p:cNvSpPr>
          <p:nvPr>
            <p:ph idx="1"/>
          </p:nvPr>
        </p:nvSpPr>
        <p:spPr/>
        <p:txBody>
          <a:bodyPr>
            <a:normAutofit fontScale="85000" lnSpcReduction="10000"/>
          </a:bodyPr>
          <a:lstStyle/>
          <a:p>
            <a:pPr marL="114278" indent="0">
              <a:buNone/>
            </a:pPr>
            <a:r>
              <a:rPr lang="en-US" b="1" dirty="0"/>
              <a:t>The business problem</a:t>
            </a:r>
            <a:endParaRPr lang="en-US" dirty="0"/>
          </a:p>
          <a:p>
            <a:pPr marL="114278" indent="0">
              <a:buNone/>
            </a:pPr>
            <a:r>
              <a:rPr lang="en-US" dirty="0"/>
              <a:t>The following tables are maintained in an employee database</a:t>
            </a:r>
          </a:p>
          <a:p>
            <a:r>
              <a:rPr lang="en-US" dirty="0"/>
              <a:t>Employees (ID, Name)</a:t>
            </a:r>
          </a:p>
          <a:p>
            <a:r>
              <a:rPr lang="en-US" dirty="0"/>
              <a:t>Events (Start Date, Separation Date (Negative Attrition), Transition Date(Positive Attrition)...) Some employees have left and returned.</a:t>
            </a:r>
          </a:p>
          <a:p>
            <a:r>
              <a:rPr lang="en-US" dirty="0"/>
              <a:t>Contract History</a:t>
            </a:r>
          </a:p>
          <a:p>
            <a:r>
              <a:rPr lang="en-US" dirty="0"/>
              <a:t>Role History</a:t>
            </a:r>
          </a:p>
          <a:p>
            <a:r>
              <a:rPr lang="en-US" dirty="0"/>
              <a:t>Team History</a:t>
            </a:r>
          </a:p>
          <a:p>
            <a:pPr marL="114278" indent="0">
              <a:buNone/>
            </a:pPr>
            <a:r>
              <a:rPr lang="en-US" dirty="0"/>
              <a:t>Trying to accomplish month to month headcount sliceable by contract, role and team. </a:t>
            </a:r>
          </a:p>
          <a:p>
            <a:pPr marL="114278" indent="0">
              <a:buNone/>
            </a:pPr>
            <a:r>
              <a:rPr lang="en-US" dirty="0"/>
              <a:t>So, I have multiple type 2 slowly changing dimensions and I need my measures to be tied to all of them.</a:t>
            </a:r>
          </a:p>
        </p:txBody>
      </p:sp>
    </p:spTree>
    <p:extLst>
      <p:ext uri="{BB962C8B-B14F-4D97-AF65-F5344CB8AC3E}">
        <p14:creationId xmlns:p14="http://schemas.microsoft.com/office/powerpoint/2010/main" val="321569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pPr marL="114278" indent="0">
              <a:buNone/>
            </a:pPr>
            <a:r>
              <a:rPr lang="en-US" dirty="0"/>
              <a:t>Events in progress</a:t>
            </a:r>
          </a:p>
          <a:p>
            <a:pPr marL="571478" indent="-457200">
              <a:buFont typeface="+mj-lt"/>
              <a:buAutoNum type="arabicPeriod"/>
            </a:pPr>
            <a:r>
              <a:rPr lang="en-US" dirty="0"/>
              <a:t>Based on dates selected (range or start/end pair) iterate through entire events table checking for each row</a:t>
            </a:r>
          </a:p>
          <a:p>
            <a:pPr marL="868601" lvl="1" indent="-457200">
              <a:buFont typeface="+mj-lt"/>
              <a:buAutoNum type="arabicPeriod"/>
            </a:pPr>
            <a:r>
              <a:rPr lang="en-US" dirty="0"/>
              <a:t>Whether the date of the event is in the date selection</a:t>
            </a:r>
          </a:p>
          <a:p>
            <a:pPr marL="868601" lvl="1" indent="-457200">
              <a:buFont typeface="+mj-lt"/>
              <a:buAutoNum type="arabicPeriod"/>
            </a:pPr>
            <a:r>
              <a:rPr lang="en-US" dirty="0"/>
              <a:t>Whether this is a first hire</a:t>
            </a:r>
          </a:p>
          <a:p>
            <a:pPr marL="868601" lvl="1" indent="-457200">
              <a:buFont typeface="+mj-lt"/>
              <a:buAutoNum type="arabicPeriod"/>
            </a:pPr>
            <a:r>
              <a:rPr lang="en-US" dirty="0"/>
              <a:t>Whether this is a rehire</a:t>
            </a:r>
          </a:p>
          <a:p>
            <a:pPr marL="868601" lvl="1" indent="-457200">
              <a:buFont typeface="+mj-lt"/>
              <a:buAutoNum type="arabicPeriod"/>
            </a:pPr>
            <a:r>
              <a:rPr lang="en-US" dirty="0"/>
              <a:t>Whether a role or team transition has occurred</a:t>
            </a:r>
          </a:p>
          <a:p>
            <a:pPr marL="868601" lvl="1" indent="-457200">
              <a:buFont typeface="+mj-lt"/>
              <a:buAutoNum type="arabicPeriod"/>
            </a:pPr>
            <a:r>
              <a:rPr lang="en-US" dirty="0"/>
              <a:t>Whether the employee matches the criteria selected in other filters</a:t>
            </a:r>
          </a:p>
          <a:p>
            <a:pPr marL="571478" indent="-457200">
              <a:buFont typeface="+mj-lt"/>
              <a:buAutoNum type="arabicPeriod"/>
            </a:pPr>
            <a:r>
              <a:rPr lang="en-US" dirty="0"/>
              <a:t>Count everything with true for all conditions in (1)</a:t>
            </a:r>
          </a:p>
          <a:p>
            <a:pPr marL="868601" lvl="1" indent="-457200">
              <a:buFont typeface="+mj-lt"/>
              <a:buAutoNum type="arabicPeriod"/>
            </a:pPr>
            <a:endParaRPr lang="en-US" dirty="0"/>
          </a:p>
          <a:p>
            <a:pPr marL="571478" indent="-457200">
              <a:buFont typeface="+mj-lt"/>
              <a:buAutoNum type="arabicPeriod"/>
            </a:pPr>
            <a:endParaRPr lang="en-US" dirty="0"/>
          </a:p>
        </p:txBody>
      </p:sp>
    </p:spTree>
    <p:extLst>
      <p:ext uri="{BB962C8B-B14F-4D97-AF65-F5344CB8AC3E}">
        <p14:creationId xmlns:p14="http://schemas.microsoft.com/office/powerpoint/2010/main" val="222070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scenario</a:t>
            </a:r>
          </a:p>
        </p:txBody>
      </p:sp>
      <p:sp>
        <p:nvSpPr>
          <p:cNvPr id="3" name="Content Placeholder 2"/>
          <p:cNvSpPr>
            <a:spLocks noGrp="1"/>
          </p:cNvSpPr>
          <p:nvPr>
            <p:ph idx="1"/>
          </p:nvPr>
        </p:nvSpPr>
        <p:spPr>
          <a:xfrm>
            <a:off x="605225" y="1207612"/>
            <a:ext cx="10470776" cy="1381779"/>
          </a:xfrm>
        </p:spPr>
        <p:txBody>
          <a:bodyPr numCol="2">
            <a:normAutofit lnSpcReduction="10000"/>
          </a:bodyPr>
          <a:lstStyle/>
          <a:p>
            <a:r>
              <a:rPr lang="en-US" dirty="0"/>
              <a:t>Employee 1 hired: 2015-01-01</a:t>
            </a:r>
          </a:p>
          <a:p>
            <a:r>
              <a:rPr lang="en-US" dirty="0"/>
              <a:t>Works until 2015-01-10 as Role 1 </a:t>
            </a:r>
          </a:p>
          <a:p>
            <a:r>
              <a:rPr lang="en-US" dirty="0"/>
              <a:t>Transitions to Role 2: 2015-01-11</a:t>
            </a:r>
          </a:p>
          <a:p>
            <a:r>
              <a:rPr lang="en-US" dirty="0"/>
              <a:t>Quits: 2015-01-15</a:t>
            </a:r>
          </a:p>
          <a:p>
            <a:r>
              <a:rPr lang="en-US" dirty="0"/>
              <a:t>Rehired: 2015-01-20 as Role 3</a:t>
            </a:r>
          </a:p>
        </p:txBody>
      </p:sp>
      <p:graphicFrame>
        <p:nvGraphicFramePr>
          <p:cNvPr id="5" name="Table 4"/>
          <p:cNvGraphicFramePr>
            <a:graphicFrameLocks noGrp="1"/>
          </p:cNvGraphicFramePr>
          <p:nvPr>
            <p:extLst>
              <p:ext uri="{D42A27DB-BD31-4B8C-83A1-F6EECF244321}">
                <p14:modId xmlns:p14="http://schemas.microsoft.com/office/powerpoint/2010/main" val="154389133"/>
              </p:ext>
            </p:extLst>
          </p:nvPr>
        </p:nvGraphicFramePr>
        <p:xfrm>
          <a:off x="1070642" y="2589391"/>
          <a:ext cx="9852959" cy="3406140"/>
        </p:xfrm>
        <a:graphic>
          <a:graphicData uri="http://schemas.openxmlformats.org/drawingml/2006/table">
            <a:tbl>
              <a:tblPr/>
              <a:tblGrid>
                <a:gridCol w="1642160">
                  <a:extLst>
                    <a:ext uri="{9D8B030D-6E8A-4147-A177-3AD203B41FA5}">
                      <a16:colId xmlns:a16="http://schemas.microsoft.com/office/drawing/2014/main" val="2559052863"/>
                    </a:ext>
                  </a:extLst>
                </a:gridCol>
                <a:gridCol w="990509">
                  <a:extLst>
                    <a:ext uri="{9D8B030D-6E8A-4147-A177-3AD203B41FA5}">
                      <a16:colId xmlns:a16="http://schemas.microsoft.com/office/drawing/2014/main" val="1712410146"/>
                    </a:ext>
                  </a:extLst>
                </a:gridCol>
                <a:gridCol w="1433631">
                  <a:extLst>
                    <a:ext uri="{9D8B030D-6E8A-4147-A177-3AD203B41FA5}">
                      <a16:colId xmlns:a16="http://schemas.microsoft.com/office/drawing/2014/main" val="3985755967"/>
                    </a:ext>
                  </a:extLst>
                </a:gridCol>
                <a:gridCol w="2007085">
                  <a:extLst>
                    <a:ext uri="{9D8B030D-6E8A-4147-A177-3AD203B41FA5}">
                      <a16:colId xmlns:a16="http://schemas.microsoft.com/office/drawing/2014/main" val="1945644508"/>
                    </a:ext>
                  </a:extLst>
                </a:gridCol>
                <a:gridCol w="1746424">
                  <a:extLst>
                    <a:ext uri="{9D8B030D-6E8A-4147-A177-3AD203B41FA5}">
                      <a16:colId xmlns:a16="http://schemas.microsoft.com/office/drawing/2014/main" val="2882508121"/>
                    </a:ext>
                  </a:extLst>
                </a:gridCol>
                <a:gridCol w="2033150">
                  <a:extLst>
                    <a:ext uri="{9D8B030D-6E8A-4147-A177-3AD203B41FA5}">
                      <a16:colId xmlns:a16="http://schemas.microsoft.com/office/drawing/2014/main" val="3471944919"/>
                    </a:ext>
                  </a:extLst>
                </a:gridCol>
              </a:tblGrid>
              <a:tr h="190500">
                <a:tc>
                  <a:txBody>
                    <a:bodyPr/>
                    <a:lstStyle/>
                    <a:p>
                      <a:pPr algn="ctr" fontAlgn="b"/>
                      <a:r>
                        <a:rPr lang="en-US" sz="1800" b="1" i="0" u="none" strike="noStrike" dirty="0" err="1">
                          <a:solidFill>
                            <a:srgbClr val="FFFFFF"/>
                          </a:solidFill>
                          <a:effectLst/>
                          <a:latin typeface="Calibri" panose="020F0502020204030204" pitchFamily="34" charset="0"/>
                        </a:rPr>
                        <a:t>EmployeeKey</a:t>
                      </a:r>
                      <a:endParaRPr lang="en-US" sz="18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dirty="0" err="1">
                          <a:solidFill>
                            <a:srgbClr val="FFFFFF"/>
                          </a:solidFill>
                          <a:effectLst/>
                          <a:latin typeface="Calibri" panose="020F0502020204030204" pitchFamily="34" charset="0"/>
                        </a:rPr>
                        <a:t>RoleKey</a:t>
                      </a:r>
                      <a:endParaRPr lang="en-US" sz="18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Date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NewHireFlag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ReHireFlag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NewRoleFlag</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529715314"/>
                  </a:ext>
                </a:extLst>
              </a:tr>
              <a:tr h="190500">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357038968"/>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214739658"/>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6600089"/>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41335617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2015-01-11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3298965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02684539"/>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744141443"/>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237305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2015-01-20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9725526"/>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2015-01-21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457720852"/>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54110053"/>
                  </a:ext>
                </a:extLst>
              </a:tr>
            </a:tbl>
          </a:graphicData>
        </a:graphic>
      </p:graphicFrame>
    </p:spTree>
    <p:extLst>
      <p:ext uri="{BB962C8B-B14F-4D97-AF65-F5344CB8AC3E}">
        <p14:creationId xmlns:p14="http://schemas.microsoft.com/office/powerpoint/2010/main" val="24233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Children cry and servers don’t sleep</a:t>
            </a:r>
          </a:p>
        </p:txBody>
      </p:sp>
      <p:graphicFrame>
        <p:nvGraphicFramePr>
          <p:cNvPr id="5" name="Table 4"/>
          <p:cNvGraphicFramePr>
            <a:graphicFrameLocks noGrp="1"/>
          </p:cNvGraphicFramePr>
          <p:nvPr>
            <p:extLst/>
          </p:nvPr>
        </p:nvGraphicFramePr>
        <p:xfrm>
          <a:off x="609600" y="1248523"/>
          <a:ext cx="9852959" cy="3406140"/>
        </p:xfrm>
        <a:graphic>
          <a:graphicData uri="http://schemas.openxmlformats.org/drawingml/2006/table">
            <a:tbl>
              <a:tblPr/>
              <a:tblGrid>
                <a:gridCol w="1642160">
                  <a:extLst>
                    <a:ext uri="{9D8B030D-6E8A-4147-A177-3AD203B41FA5}">
                      <a16:colId xmlns:a16="http://schemas.microsoft.com/office/drawing/2014/main" val="2559052863"/>
                    </a:ext>
                  </a:extLst>
                </a:gridCol>
                <a:gridCol w="990509">
                  <a:extLst>
                    <a:ext uri="{9D8B030D-6E8A-4147-A177-3AD203B41FA5}">
                      <a16:colId xmlns:a16="http://schemas.microsoft.com/office/drawing/2014/main" val="1712410146"/>
                    </a:ext>
                  </a:extLst>
                </a:gridCol>
                <a:gridCol w="1433631">
                  <a:extLst>
                    <a:ext uri="{9D8B030D-6E8A-4147-A177-3AD203B41FA5}">
                      <a16:colId xmlns:a16="http://schemas.microsoft.com/office/drawing/2014/main" val="3985755967"/>
                    </a:ext>
                  </a:extLst>
                </a:gridCol>
                <a:gridCol w="2007085">
                  <a:extLst>
                    <a:ext uri="{9D8B030D-6E8A-4147-A177-3AD203B41FA5}">
                      <a16:colId xmlns:a16="http://schemas.microsoft.com/office/drawing/2014/main" val="1945644508"/>
                    </a:ext>
                  </a:extLst>
                </a:gridCol>
                <a:gridCol w="1746424">
                  <a:extLst>
                    <a:ext uri="{9D8B030D-6E8A-4147-A177-3AD203B41FA5}">
                      <a16:colId xmlns:a16="http://schemas.microsoft.com/office/drawing/2014/main" val="2882508121"/>
                    </a:ext>
                  </a:extLst>
                </a:gridCol>
                <a:gridCol w="2033150">
                  <a:extLst>
                    <a:ext uri="{9D8B030D-6E8A-4147-A177-3AD203B41FA5}">
                      <a16:colId xmlns:a16="http://schemas.microsoft.com/office/drawing/2014/main" val="3471944919"/>
                    </a:ext>
                  </a:extLst>
                </a:gridCol>
              </a:tblGrid>
              <a:tr h="190500">
                <a:tc>
                  <a:txBody>
                    <a:bodyPr/>
                    <a:lstStyle/>
                    <a:p>
                      <a:pPr algn="ctr" fontAlgn="b"/>
                      <a:r>
                        <a:rPr lang="en-US" sz="1800" b="1" i="0" u="none" strike="noStrike" dirty="0" err="1">
                          <a:solidFill>
                            <a:srgbClr val="FFFFFF"/>
                          </a:solidFill>
                          <a:effectLst/>
                          <a:latin typeface="Calibri" panose="020F0502020204030204" pitchFamily="34" charset="0"/>
                        </a:rPr>
                        <a:t>EmployeeKey</a:t>
                      </a:r>
                      <a:endParaRPr lang="en-US" sz="18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RoleKey</a:t>
                      </a:r>
                      <a:endParaRPr lang="en-US" sz="18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Date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NewHireFlag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ReHireFlag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dirty="0" err="1">
                          <a:solidFill>
                            <a:srgbClr val="FFFFFF"/>
                          </a:solidFill>
                          <a:effectLst/>
                          <a:latin typeface="Calibri" panose="020F0502020204030204" pitchFamily="34" charset="0"/>
                        </a:rPr>
                        <a:t>NewRoleFlag</a:t>
                      </a:r>
                      <a:endParaRPr lang="en-US" sz="1800" b="1" i="0" u="none" strike="noStrike" dirty="0">
                        <a:solidFill>
                          <a:srgbClr val="FFFFFF"/>
                        </a:solidFill>
                        <a:effectLst/>
                        <a:latin typeface="Calibri" panose="020F0502020204030204" pitchFamily="34" charset="0"/>
                      </a:endParaRP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52971531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357038968"/>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214739658"/>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76600089"/>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41335617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2015-01-11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3298965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102684539"/>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744141443"/>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7237305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2015-01-20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29725526"/>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2015-01-21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457720852"/>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054110053"/>
                  </a:ext>
                </a:extLst>
              </a:tr>
            </a:tbl>
          </a:graphicData>
        </a:graphic>
      </p:graphicFrame>
      <p:sp>
        <p:nvSpPr>
          <p:cNvPr id="4" name="TextBox 3"/>
          <p:cNvSpPr txBox="1"/>
          <p:nvPr/>
        </p:nvSpPr>
        <p:spPr>
          <a:xfrm>
            <a:off x="1801906" y="5020235"/>
            <a:ext cx="7019365" cy="646331"/>
          </a:xfrm>
          <a:prstGeom prst="rect">
            <a:avLst/>
          </a:prstGeom>
          <a:noFill/>
        </p:spPr>
        <p:txBody>
          <a:bodyPr wrap="square" rtlCol="0">
            <a:spAutoFit/>
          </a:bodyPr>
          <a:lstStyle/>
          <a:p>
            <a:r>
              <a:rPr lang="en-US" dirty="0"/>
              <a:t>There is one measure: distinct count of </a:t>
            </a:r>
            <a:r>
              <a:rPr lang="en-US" dirty="0" err="1"/>
              <a:t>EmployeeKey</a:t>
            </a:r>
            <a:endParaRPr lang="en-US" dirty="0"/>
          </a:p>
          <a:p>
            <a:r>
              <a:rPr lang="en-US" dirty="0"/>
              <a:t>Easily sliceable by any attribute you want to add</a:t>
            </a:r>
          </a:p>
        </p:txBody>
      </p:sp>
    </p:spTree>
    <p:extLst>
      <p:ext uri="{BB962C8B-B14F-4D97-AF65-F5344CB8AC3E}">
        <p14:creationId xmlns:p14="http://schemas.microsoft.com/office/powerpoint/2010/main" val="87458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Children cry and servers don’t sleep</a:t>
            </a:r>
          </a:p>
        </p:txBody>
      </p:sp>
      <p:graphicFrame>
        <p:nvGraphicFramePr>
          <p:cNvPr id="5" name="Table 4"/>
          <p:cNvGraphicFramePr>
            <a:graphicFrameLocks noGrp="1"/>
          </p:cNvGraphicFramePr>
          <p:nvPr>
            <p:extLst>
              <p:ext uri="{D42A27DB-BD31-4B8C-83A1-F6EECF244321}">
                <p14:modId xmlns:p14="http://schemas.microsoft.com/office/powerpoint/2010/main" val="2639796491"/>
              </p:ext>
            </p:extLst>
          </p:nvPr>
        </p:nvGraphicFramePr>
        <p:xfrm>
          <a:off x="613975" y="1207612"/>
          <a:ext cx="9852959" cy="3406140"/>
        </p:xfrm>
        <a:graphic>
          <a:graphicData uri="http://schemas.openxmlformats.org/drawingml/2006/table">
            <a:tbl>
              <a:tblPr/>
              <a:tblGrid>
                <a:gridCol w="1642160">
                  <a:extLst>
                    <a:ext uri="{9D8B030D-6E8A-4147-A177-3AD203B41FA5}">
                      <a16:colId xmlns:a16="http://schemas.microsoft.com/office/drawing/2014/main" val="2559052863"/>
                    </a:ext>
                  </a:extLst>
                </a:gridCol>
                <a:gridCol w="990509">
                  <a:extLst>
                    <a:ext uri="{9D8B030D-6E8A-4147-A177-3AD203B41FA5}">
                      <a16:colId xmlns:a16="http://schemas.microsoft.com/office/drawing/2014/main" val="1712410146"/>
                    </a:ext>
                  </a:extLst>
                </a:gridCol>
                <a:gridCol w="1433631">
                  <a:extLst>
                    <a:ext uri="{9D8B030D-6E8A-4147-A177-3AD203B41FA5}">
                      <a16:colId xmlns:a16="http://schemas.microsoft.com/office/drawing/2014/main" val="3985755967"/>
                    </a:ext>
                  </a:extLst>
                </a:gridCol>
                <a:gridCol w="2007085">
                  <a:extLst>
                    <a:ext uri="{9D8B030D-6E8A-4147-A177-3AD203B41FA5}">
                      <a16:colId xmlns:a16="http://schemas.microsoft.com/office/drawing/2014/main" val="1945644508"/>
                    </a:ext>
                  </a:extLst>
                </a:gridCol>
                <a:gridCol w="1746424">
                  <a:extLst>
                    <a:ext uri="{9D8B030D-6E8A-4147-A177-3AD203B41FA5}">
                      <a16:colId xmlns:a16="http://schemas.microsoft.com/office/drawing/2014/main" val="2882508121"/>
                    </a:ext>
                  </a:extLst>
                </a:gridCol>
                <a:gridCol w="2033150">
                  <a:extLst>
                    <a:ext uri="{9D8B030D-6E8A-4147-A177-3AD203B41FA5}">
                      <a16:colId xmlns:a16="http://schemas.microsoft.com/office/drawing/2014/main" val="3471944919"/>
                    </a:ext>
                  </a:extLst>
                </a:gridCol>
              </a:tblGrid>
              <a:tr h="190500">
                <a:tc>
                  <a:txBody>
                    <a:bodyPr/>
                    <a:lstStyle/>
                    <a:p>
                      <a:pPr algn="ctr" fontAlgn="b"/>
                      <a:r>
                        <a:rPr lang="en-US" sz="1800" b="1" i="0" u="none" strike="noStrike" dirty="0" err="1">
                          <a:solidFill>
                            <a:srgbClr val="FFFFFF"/>
                          </a:solidFill>
                          <a:effectLst/>
                          <a:latin typeface="Calibri" panose="020F0502020204030204" pitchFamily="34" charset="0"/>
                        </a:rPr>
                        <a:t>EmployeeKey</a:t>
                      </a:r>
                      <a:endParaRPr lang="en-US" sz="18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RoleKey</a:t>
                      </a:r>
                      <a:endParaRPr lang="en-US" sz="18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Date</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1800" b="1" i="0" u="none" strike="noStrike">
                          <a:solidFill>
                            <a:srgbClr val="FFFFFF"/>
                          </a:solidFill>
                          <a:effectLst/>
                          <a:latin typeface="Calibri" panose="020F0502020204030204" pitchFamily="34" charset="0"/>
                        </a:rPr>
                        <a:t>NewHireFlag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1" i="0" u="none" strike="noStrike">
                          <a:solidFill>
                            <a:srgbClr val="FFFFFF"/>
                          </a:solidFill>
                          <a:effectLst/>
                          <a:latin typeface="Calibri" panose="020F0502020204030204" pitchFamily="34" charset="0"/>
                        </a:rPr>
                        <a:t>ReHireFlag</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1" i="0" u="none" strike="noStrike" dirty="0" err="1">
                          <a:solidFill>
                            <a:srgbClr val="FFFFFF"/>
                          </a:solidFill>
                          <a:effectLst/>
                          <a:latin typeface="Calibri" panose="020F0502020204030204" pitchFamily="34" charset="0"/>
                        </a:rPr>
                        <a:t>NewRoleFlag</a:t>
                      </a:r>
                      <a:endParaRPr lang="en-US" sz="1800" b="1" i="0" u="none" strike="noStrike" dirty="0">
                        <a:solidFill>
                          <a:srgbClr val="FFFFFF"/>
                        </a:solidFill>
                        <a:effectLst/>
                        <a:latin typeface="Calibri" panose="020F0502020204030204" pitchFamily="34" charset="0"/>
                      </a:endParaRP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52971531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2015-01-01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357038968"/>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2015-01-02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14739658"/>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76600089"/>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41335617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2015-01-11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432989654"/>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102684539"/>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744141443"/>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2015-01-15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723730572"/>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2015-01-20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9725526"/>
                  </a:ext>
                </a:extLst>
              </a:tr>
              <a:tr h="190500">
                <a:tc>
                  <a:txBody>
                    <a:bodyPr/>
                    <a:lstStyle/>
                    <a:p>
                      <a:pPr algn="ctr" fontAlgn="b"/>
                      <a:r>
                        <a:rPr lang="en-US" sz="18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2015-01-21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457720852"/>
                  </a:ext>
                </a:extLst>
              </a:tr>
              <a:tr h="190500">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1800" b="0" i="0" u="none" strike="noStrike" dirty="0">
                          <a:solidFill>
                            <a:srgbClr val="000000"/>
                          </a:solidFill>
                          <a:effectLst/>
                          <a:latin typeface="Calibri" panose="020F0502020204030204" pitchFamily="34" charset="0"/>
                        </a:rPr>
                        <a:t>…</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054110053"/>
                  </a:ext>
                </a:extLst>
              </a:tr>
            </a:tbl>
          </a:graphicData>
        </a:graphic>
      </p:graphicFrame>
      <p:sp>
        <p:nvSpPr>
          <p:cNvPr id="4" name="TextBox 3"/>
          <p:cNvSpPr txBox="1"/>
          <p:nvPr/>
        </p:nvSpPr>
        <p:spPr>
          <a:xfrm>
            <a:off x="1980342" y="4547127"/>
            <a:ext cx="7019365" cy="1477328"/>
          </a:xfrm>
          <a:prstGeom prst="rect">
            <a:avLst/>
          </a:prstGeom>
          <a:noFill/>
        </p:spPr>
        <p:txBody>
          <a:bodyPr wrap="square" rtlCol="0">
            <a:spAutoFit/>
          </a:bodyPr>
          <a:lstStyle/>
          <a:p>
            <a:r>
              <a:rPr lang="en-US" dirty="0"/>
              <a:t>Bit flags are cheap – literally 1 bit per row</a:t>
            </a:r>
          </a:p>
          <a:p>
            <a:r>
              <a:rPr lang="en-US" dirty="0"/>
              <a:t>	8 rows = 1 byte</a:t>
            </a:r>
          </a:p>
          <a:p>
            <a:r>
              <a:rPr lang="en-US" dirty="0"/>
              <a:t>	8,000 rows = 1 kilobyte</a:t>
            </a:r>
          </a:p>
          <a:p>
            <a:r>
              <a:rPr lang="en-US" dirty="0"/>
              <a:t>	8,000,000 rows = 1 megabyte</a:t>
            </a:r>
          </a:p>
          <a:p>
            <a:r>
              <a:rPr lang="en-US" dirty="0"/>
              <a:t>	8,000,000,000 rows = 1 gigabyte</a:t>
            </a:r>
          </a:p>
        </p:txBody>
      </p:sp>
    </p:spTree>
    <p:extLst>
      <p:ext uri="{BB962C8B-B14F-4D97-AF65-F5344CB8AC3E}">
        <p14:creationId xmlns:p14="http://schemas.microsoft.com/office/powerpoint/2010/main" val="149090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sales distribution</a:t>
            </a:r>
          </a:p>
        </p:txBody>
      </p:sp>
      <p:sp>
        <p:nvSpPr>
          <p:cNvPr id="3" name="Content Placeholder 2"/>
          <p:cNvSpPr>
            <a:spLocks noGrp="1"/>
          </p:cNvSpPr>
          <p:nvPr>
            <p:ph idx="1"/>
          </p:nvPr>
        </p:nvSpPr>
        <p:spPr/>
        <p:txBody>
          <a:bodyPr/>
          <a:lstStyle/>
          <a:p>
            <a:pPr marL="114278" indent="0">
              <a:buNone/>
            </a:pPr>
            <a:r>
              <a:rPr lang="en-US" b="1" dirty="0"/>
              <a:t>The business problem</a:t>
            </a:r>
          </a:p>
          <a:p>
            <a:pPr marL="114278" indent="0">
              <a:buNone/>
            </a:pPr>
            <a:r>
              <a:rPr lang="en-US" dirty="0"/>
              <a:t>For commission purposes, a given sale may be shared among multiple sales reps. We have a sale fact table and a distribution table</a:t>
            </a:r>
          </a:p>
        </p:txBody>
      </p:sp>
      <p:graphicFrame>
        <p:nvGraphicFramePr>
          <p:cNvPr id="7" name="Table 6"/>
          <p:cNvGraphicFramePr>
            <a:graphicFrameLocks noGrp="1"/>
          </p:cNvGraphicFramePr>
          <p:nvPr>
            <p:extLst/>
          </p:nvPr>
        </p:nvGraphicFramePr>
        <p:xfrm>
          <a:off x="609600" y="3429000"/>
          <a:ext cx="5208496" cy="942975"/>
        </p:xfrm>
        <a:graphic>
          <a:graphicData uri="http://schemas.openxmlformats.org/drawingml/2006/table">
            <a:tbl>
              <a:tblPr/>
              <a:tblGrid>
                <a:gridCol w="1575523">
                  <a:extLst>
                    <a:ext uri="{9D8B030D-6E8A-4147-A177-3AD203B41FA5}">
                      <a16:colId xmlns:a16="http://schemas.microsoft.com/office/drawing/2014/main" val="1530636785"/>
                    </a:ext>
                  </a:extLst>
                </a:gridCol>
                <a:gridCol w="1408704">
                  <a:extLst>
                    <a:ext uri="{9D8B030D-6E8A-4147-A177-3AD203B41FA5}">
                      <a16:colId xmlns:a16="http://schemas.microsoft.com/office/drawing/2014/main" val="3229366290"/>
                    </a:ext>
                  </a:extLst>
                </a:gridCol>
                <a:gridCol w="1334561">
                  <a:extLst>
                    <a:ext uri="{9D8B030D-6E8A-4147-A177-3AD203B41FA5}">
                      <a16:colId xmlns:a16="http://schemas.microsoft.com/office/drawing/2014/main" val="2085925112"/>
                    </a:ext>
                  </a:extLst>
                </a:gridCol>
                <a:gridCol w="889708">
                  <a:extLst>
                    <a:ext uri="{9D8B030D-6E8A-4147-A177-3AD203B41FA5}">
                      <a16:colId xmlns:a16="http://schemas.microsoft.com/office/drawing/2014/main" val="3383553754"/>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SalesOrderKey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DateKey</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5444926"/>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07942225"/>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1000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43555271"/>
                  </a:ext>
                </a:extLst>
              </a:tr>
            </a:tbl>
          </a:graphicData>
        </a:graphic>
      </p:graphicFrame>
      <p:graphicFrame>
        <p:nvGraphicFramePr>
          <p:cNvPr id="9" name="Table 8"/>
          <p:cNvGraphicFramePr>
            <a:graphicFrameLocks noGrp="1"/>
          </p:cNvGraphicFramePr>
          <p:nvPr>
            <p:extLst/>
          </p:nvPr>
        </p:nvGraphicFramePr>
        <p:xfrm>
          <a:off x="6119160" y="3429000"/>
          <a:ext cx="4772960" cy="1885950"/>
        </p:xfrm>
        <a:graphic>
          <a:graphicData uri="http://schemas.openxmlformats.org/drawingml/2006/table">
            <a:tbl>
              <a:tblPr/>
              <a:tblGrid>
                <a:gridCol w="1741209">
                  <a:extLst>
                    <a:ext uri="{9D8B030D-6E8A-4147-A177-3AD203B41FA5}">
                      <a16:colId xmlns:a16="http://schemas.microsoft.com/office/drawing/2014/main" val="1663194606"/>
                    </a:ext>
                  </a:extLst>
                </a:gridCol>
                <a:gridCol w="1556845">
                  <a:extLst>
                    <a:ext uri="{9D8B030D-6E8A-4147-A177-3AD203B41FA5}">
                      <a16:colId xmlns:a16="http://schemas.microsoft.com/office/drawing/2014/main" val="3976832776"/>
                    </a:ext>
                  </a:extLst>
                </a:gridCol>
                <a:gridCol w="1474906">
                  <a:extLst>
                    <a:ext uri="{9D8B030D-6E8A-4147-A177-3AD203B41FA5}">
                      <a16:colId xmlns:a16="http://schemas.microsoft.com/office/drawing/2014/main" val="1728058455"/>
                    </a:ext>
                  </a:extLst>
                </a:gridCol>
              </a:tblGrid>
              <a:tr h="190500">
                <a:tc>
                  <a:txBody>
                    <a:bodyPr/>
                    <a:lstStyle/>
                    <a:p>
                      <a:pPr algn="ctr" fontAlgn="b"/>
                      <a:r>
                        <a:rPr lang="en-US" sz="2000" b="1" i="0" u="none" strike="noStrike" dirty="0" err="1">
                          <a:solidFill>
                            <a:srgbClr val="FFFFFF"/>
                          </a:solidFill>
                          <a:effectLst/>
                          <a:latin typeface="Calibri" panose="020F0502020204030204" pitchFamily="34" charset="0"/>
                        </a:rPr>
                        <a:t>SalesOrderKey</a:t>
                      </a:r>
                      <a:endParaRPr lang="en-US" sz="20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Distribution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67154385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1621197"/>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435766189"/>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0.2</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13485021"/>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6693016"/>
                  </a:ext>
                </a:extLst>
              </a:tr>
              <a:tr h="190500">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0.3</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41129852"/>
                  </a:ext>
                </a:extLst>
              </a:tr>
            </a:tbl>
          </a:graphicData>
        </a:graphic>
      </p:graphicFrame>
    </p:spTree>
    <p:extLst>
      <p:ext uri="{BB962C8B-B14F-4D97-AF65-F5344CB8AC3E}">
        <p14:creationId xmlns:p14="http://schemas.microsoft.com/office/powerpoint/2010/main" val="147771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graphicFrame>
        <p:nvGraphicFramePr>
          <p:cNvPr id="7" name="Table 6"/>
          <p:cNvGraphicFramePr>
            <a:graphicFrameLocks noGrp="1"/>
          </p:cNvGraphicFramePr>
          <p:nvPr>
            <p:extLst/>
          </p:nvPr>
        </p:nvGraphicFramePr>
        <p:xfrm>
          <a:off x="609600" y="1600200"/>
          <a:ext cx="5208496" cy="942975"/>
        </p:xfrm>
        <a:graphic>
          <a:graphicData uri="http://schemas.openxmlformats.org/drawingml/2006/table">
            <a:tbl>
              <a:tblPr/>
              <a:tblGrid>
                <a:gridCol w="1575523">
                  <a:extLst>
                    <a:ext uri="{9D8B030D-6E8A-4147-A177-3AD203B41FA5}">
                      <a16:colId xmlns:a16="http://schemas.microsoft.com/office/drawing/2014/main" val="1530636785"/>
                    </a:ext>
                  </a:extLst>
                </a:gridCol>
                <a:gridCol w="1408704">
                  <a:extLst>
                    <a:ext uri="{9D8B030D-6E8A-4147-A177-3AD203B41FA5}">
                      <a16:colId xmlns:a16="http://schemas.microsoft.com/office/drawing/2014/main" val="3229366290"/>
                    </a:ext>
                  </a:extLst>
                </a:gridCol>
                <a:gridCol w="1334561">
                  <a:extLst>
                    <a:ext uri="{9D8B030D-6E8A-4147-A177-3AD203B41FA5}">
                      <a16:colId xmlns:a16="http://schemas.microsoft.com/office/drawing/2014/main" val="2085925112"/>
                    </a:ext>
                  </a:extLst>
                </a:gridCol>
                <a:gridCol w="889708">
                  <a:extLst>
                    <a:ext uri="{9D8B030D-6E8A-4147-A177-3AD203B41FA5}">
                      <a16:colId xmlns:a16="http://schemas.microsoft.com/office/drawing/2014/main" val="3383553754"/>
                    </a:ext>
                  </a:extLst>
                </a:gridCol>
              </a:tblGrid>
              <a:tr h="190500">
                <a:tc>
                  <a:txBody>
                    <a:bodyPr/>
                    <a:lstStyle/>
                    <a:p>
                      <a:pPr algn="ctr" fontAlgn="b"/>
                      <a:r>
                        <a:rPr lang="en-US" sz="2000" b="1" i="0" u="none" strike="noStrike">
                          <a:solidFill>
                            <a:srgbClr val="FFFFFF"/>
                          </a:solidFill>
                          <a:effectLst/>
                          <a:latin typeface="Calibri" panose="020F0502020204030204" pitchFamily="34" charset="0"/>
                        </a:rPr>
                        <a:t>SalesOrderKey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DateKey</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295444926"/>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307942225"/>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1000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43555271"/>
                  </a:ext>
                </a:extLst>
              </a:tr>
            </a:tbl>
          </a:graphicData>
        </a:graphic>
      </p:graphicFrame>
      <p:graphicFrame>
        <p:nvGraphicFramePr>
          <p:cNvPr id="9" name="Table 8"/>
          <p:cNvGraphicFramePr>
            <a:graphicFrameLocks noGrp="1"/>
          </p:cNvGraphicFramePr>
          <p:nvPr>
            <p:extLst/>
          </p:nvPr>
        </p:nvGraphicFramePr>
        <p:xfrm>
          <a:off x="6119160" y="1600200"/>
          <a:ext cx="4772960" cy="1885950"/>
        </p:xfrm>
        <a:graphic>
          <a:graphicData uri="http://schemas.openxmlformats.org/drawingml/2006/table">
            <a:tbl>
              <a:tblPr/>
              <a:tblGrid>
                <a:gridCol w="1741209">
                  <a:extLst>
                    <a:ext uri="{9D8B030D-6E8A-4147-A177-3AD203B41FA5}">
                      <a16:colId xmlns:a16="http://schemas.microsoft.com/office/drawing/2014/main" val="1663194606"/>
                    </a:ext>
                  </a:extLst>
                </a:gridCol>
                <a:gridCol w="1556845">
                  <a:extLst>
                    <a:ext uri="{9D8B030D-6E8A-4147-A177-3AD203B41FA5}">
                      <a16:colId xmlns:a16="http://schemas.microsoft.com/office/drawing/2014/main" val="3976832776"/>
                    </a:ext>
                  </a:extLst>
                </a:gridCol>
                <a:gridCol w="1474906">
                  <a:extLst>
                    <a:ext uri="{9D8B030D-6E8A-4147-A177-3AD203B41FA5}">
                      <a16:colId xmlns:a16="http://schemas.microsoft.com/office/drawing/2014/main" val="1728058455"/>
                    </a:ext>
                  </a:extLst>
                </a:gridCol>
              </a:tblGrid>
              <a:tr h="190500">
                <a:tc>
                  <a:txBody>
                    <a:bodyPr/>
                    <a:lstStyle/>
                    <a:p>
                      <a:pPr algn="ctr" fontAlgn="b"/>
                      <a:r>
                        <a:rPr lang="en-US" sz="2000" b="1" i="0" u="none" strike="noStrike" dirty="0" err="1">
                          <a:solidFill>
                            <a:srgbClr val="FFFFFF"/>
                          </a:solidFill>
                          <a:effectLst/>
                          <a:latin typeface="Calibri" panose="020F0502020204030204" pitchFamily="34" charset="0"/>
                        </a:rPr>
                        <a:t>SalesOrderKey</a:t>
                      </a:r>
                      <a:endParaRPr lang="en-US" sz="20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SalesRepKey</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Distribution</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extLst>
                  <a:ext uri="{0D108BD9-81ED-4DB2-BD59-A6C34878D82A}">
                    <a16:rowId xmlns:a16="http://schemas.microsoft.com/office/drawing/2014/main" val="3671543852"/>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151621197"/>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3435766189"/>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0.2</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113485021"/>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156693016"/>
                  </a:ext>
                </a:extLst>
              </a:tr>
              <a:tr h="190500">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0.3</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2441129852"/>
                  </a:ext>
                </a:extLst>
              </a:tr>
            </a:tbl>
          </a:graphicData>
        </a:graphic>
      </p:graphicFrame>
      <p:sp>
        <p:nvSpPr>
          <p:cNvPr id="4" name="TextBox 3"/>
          <p:cNvSpPr txBox="1"/>
          <p:nvPr/>
        </p:nvSpPr>
        <p:spPr>
          <a:xfrm>
            <a:off x="6373906" y="3702424"/>
            <a:ext cx="3585882" cy="923330"/>
          </a:xfrm>
          <a:prstGeom prst="rect">
            <a:avLst/>
          </a:prstGeom>
          <a:noFill/>
        </p:spPr>
        <p:txBody>
          <a:bodyPr wrap="square" rtlCol="0">
            <a:spAutoFit/>
          </a:bodyPr>
          <a:lstStyle/>
          <a:p>
            <a:r>
              <a:rPr lang="en-US" dirty="0"/>
              <a:t>This is an operational table, and in a dimensional model, is a duplicate fact</a:t>
            </a:r>
          </a:p>
        </p:txBody>
      </p:sp>
    </p:spTree>
    <p:extLst>
      <p:ext uri="{BB962C8B-B14F-4D97-AF65-F5344CB8AC3E}">
        <p14:creationId xmlns:p14="http://schemas.microsoft.com/office/powerpoint/2010/main" val="108462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sales distribution</a:t>
            </a:r>
          </a:p>
        </p:txBody>
      </p:sp>
      <p:graphicFrame>
        <p:nvGraphicFramePr>
          <p:cNvPr id="4" name="Table 3"/>
          <p:cNvGraphicFramePr>
            <a:graphicFrameLocks noGrp="1"/>
          </p:cNvGraphicFramePr>
          <p:nvPr>
            <p:extLst/>
          </p:nvPr>
        </p:nvGraphicFramePr>
        <p:xfrm>
          <a:off x="1586379" y="2145365"/>
          <a:ext cx="7602445" cy="1885950"/>
        </p:xfrm>
        <a:graphic>
          <a:graphicData uri="http://schemas.openxmlformats.org/drawingml/2006/table">
            <a:tbl>
              <a:tblPr/>
              <a:tblGrid>
                <a:gridCol w="2438520">
                  <a:extLst>
                    <a:ext uri="{9D8B030D-6E8A-4147-A177-3AD203B41FA5}">
                      <a16:colId xmlns:a16="http://schemas.microsoft.com/office/drawing/2014/main" val="3897099335"/>
                    </a:ext>
                  </a:extLst>
                </a:gridCol>
                <a:gridCol w="2180324">
                  <a:extLst>
                    <a:ext uri="{9D8B030D-6E8A-4147-A177-3AD203B41FA5}">
                      <a16:colId xmlns:a16="http://schemas.microsoft.com/office/drawing/2014/main" val="3040238815"/>
                    </a:ext>
                  </a:extLst>
                </a:gridCol>
                <a:gridCol w="1606554">
                  <a:extLst>
                    <a:ext uri="{9D8B030D-6E8A-4147-A177-3AD203B41FA5}">
                      <a16:colId xmlns:a16="http://schemas.microsoft.com/office/drawing/2014/main" val="1081609025"/>
                    </a:ext>
                  </a:extLst>
                </a:gridCol>
                <a:gridCol w="1377047">
                  <a:extLst>
                    <a:ext uri="{9D8B030D-6E8A-4147-A177-3AD203B41FA5}">
                      <a16:colId xmlns:a16="http://schemas.microsoft.com/office/drawing/2014/main" val="3651246878"/>
                    </a:ext>
                  </a:extLst>
                </a:gridCol>
              </a:tblGrid>
              <a:tr h="190500">
                <a:tc>
                  <a:txBody>
                    <a:bodyPr/>
                    <a:lstStyle/>
                    <a:p>
                      <a:pPr algn="ctr" fontAlgn="b"/>
                      <a:r>
                        <a:rPr lang="en-US" sz="2000" b="1" i="0" u="none" strike="noStrike" dirty="0" err="1">
                          <a:solidFill>
                            <a:srgbClr val="FFFFFF"/>
                          </a:solidFill>
                          <a:effectLst/>
                          <a:latin typeface="Calibri" panose="020F0502020204030204" pitchFamily="34" charset="0"/>
                        </a:rPr>
                        <a:t>SalesOrderKey</a:t>
                      </a:r>
                      <a:endParaRPr lang="en-US" sz="20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SalesRepKey</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771733234"/>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250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608115806"/>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250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103851347"/>
                  </a:ext>
                </a:extLst>
              </a:tr>
              <a:tr h="190500">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686068528"/>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122703091"/>
                  </a:ext>
                </a:extLst>
              </a:tr>
              <a:tr h="190500">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300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799249005"/>
                  </a:ext>
                </a:extLst>
              </a:tr>
            </a:tbl>
          </a:graphicData>
        </a:graphic>
      </p:graphicFrame>
      <p:sp>
        <p:nvSpPr>
          <p:cNvPr id="5" name="TextBox 4"/>
          <p:cNvSpPr txBox="1"/>
          <p:nvPr/>
        </p:nvSpPr>
        <p:spPr>
          <a:xfrm>
            <a:off x="3204882" y="4365282"/>
            <a:ext cx="5782235" cy="1754326"/>
          </a:xfrm>
          <a:prstGeom prst="rect">
            <a:avLst/>
          </a:prstGeom>
          <a:noFill/>
        </p:spPr>
        <p:txBody>
          <a:bodyPr wrap="square" rtlCol="0">
            <a:spAutoFit/>
          </a:bodyPr>
          <a:lstStyle/>
          <a:p>
            <a:r>
              <a:rPr lang="en-US" dirty="0"/>
              <a:t>This sums the same</a:t>
            </a:r>
          </a:p>
          <a:p>
            <a:endParaRPr lang="en-US" dirty="0"/>
          </a:p>
          <a:p>
            <a:r>
              <a:rPr lang="en-US" dirty="0"/>
              <a:t>Performing aggregates across relationships gets expensive</a:t>
            </a:r>
          </a:p>
          <a:p>
            <a:r>
              <a:rPr lang="en-US" dirty="0"/>
              <a:t>Fact table – millions of rows</a:t>
            </a:r>
          </a:p>
          <a:p>
            <a:r>
              <a:rPr lang="en-US" dirty="0"/>
              <a:t>Distribution table – 2x millions of rows</a:t>
            </a:r>
          </a:p>
        </p:txBody>
      </p:sp>
    </p:spTree>
    <p:extLst>
      <p:ext uri="{BB962C8B-B14F-4D97-AF65-F5344CB8AC3E}">
        <p14:creationId xmlns:p14="http://schemas.microsoft.com/office/powerpoint/2010/main" val="357337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sales distribution</a:t>
            </a:r>
          </a:p>
        </p:txBody>
      </p:sp>
      <p:sp>
        <p:nvSpPr>
          <p:cNvPr id="3" name="Content Placeholder 2"/>
          <p:cNvSpPr>
            <a:spLocks noGrp="1"/>
          </p:cNvSpPr>
          <p:nvPr>
            <p:ph idx="1"/>
          </p:nvPr>
        </p:nvSpPr>
        <p:spPr>
          <a:xfrm>
            <a:off x="609600" y="1600200"/>
            <a:ext cx="10160000" cy="658906"/>
          </a:xfrm>
        </p:spPr>
        <p:txBody>
          <a:bodyPr/>
          <a:lstStyle/>
          <a:p>
            <a:pPr marL="114278" indent="0">
              <a:buNone/>
            </a:pPr>
            <a:r>
              <a:rPr lang="en-US" dirty="0"/>
              <a:t>Sometimes we need to preserve the detail of the original</a:t>
            </a:r>
          </a:p>
        </p:txBody>
      </p:sp>
      <p:graphicFrame>
        <p:nvGraphicFramePr>
          <p:cNvPr id="5" name="Table 4"/>
          <p:cNvGraphicFramePr>
            <a:graphicFrameLocks noGrp="1"/>
          </p:cNvGraphicFramePr>
          <p:nvPr>
            <p:extLst/>
          </p:nvPr>
        </p:nvGraphicFramePr>
        <p:xfrm>
          <a:off x="693270" y="2138082"/>
          <a:ext cx="9920943" cy="1885950"/>
        </p:xfrm>
        <a:graphic>
          <a:graphicData uri="http://schemas.openxmlformats.org/drawingml/2006/table">
            <a:tbl>
              <a:tblPr/>
              <a:tblGrid>
                <a:gridCol w="1785665">
                  <a:extLst>
                    <a:ext uri="{9D8B030D-6E8A-4147-A177-3AD203B41FA5}">
                      <a16:colId xmlns:a16="http://schemas.microsoft.com/office/drawing/2014/main" val="3604914241"/>
                    </a:ext>
                  </a:extLst>
                </a:gridCol>
                <a:gridCol w="1596594">
                  <a:extLst>
                    <a:ext uri="{9D8B030D-6E8A-4147-A177-3AD203B41FA5}">
                      <a16:colId xmlns:a16="http://schemas.microsoft.com/office/drawing/2014/main" val="3156310770"/>
                    </a:ext>
                  </a:extLst>
                </a:gridCol>
                <a:gridCol w="1527412">
                  <a:extLst>
                    <a:ext uri="{9D8B030D-6E8A-4147-A177-3AD203B41FA5}">
                      <a16:colId xmlns:a16="http://schemas.microsoft.com/office/drawing/2014/main" val="325097813"/>
                    </a:ext>
                  </a:extLst>
                </a:gridCol>
                <a:gridCol w="842683">
                  <a:extLst>
                    <a:ext uri="{9D8B030D-6E8A-4147-A177-3AD203B41FA5}">
                      <a16:colId xmlns:a16="http://schemas.microsoft.com/office/drawing/2014/main" val="3148504799"/>
                    </a:ext>
                  </a:extLst>
                </a:gridCol>
                <a:gridCol w="2004783">
                  <a:extLst>
                    <a:ext uri="{9D8B030D-6E8A-4147-A177-3AD203B41FA5}">
                      <a16:colId xmlns:a16="http://schemas.microsoft.com/office/drawing/2014/main" val="2031957769"/>
                    </a:ext>
                  </a:extLst>
                </a:gridCol>
                <a:gridCol w="2163806">
                  <a:extLst>
                    <a:ext uri="{9D8B030D-6E8A-4147-A177-3AD203B41FA5}">
                      <a16:colId xmlns:a16="http://schemas.microsoft.com/office/drawing/2014/main" val="3833816074"/>
                    </a:ext>
                  </a:extLst>
                </a:gridCol>
              </a:tblGrid>
              <a:tr h="190500">
                <a:tc>
                  <a:txBody>
                    <a:bodyPr/>
                    <a:lstStyle/>
                    <a:p>
                      <a:pPr algn="ctr" fontAlgn="b"/>
                      <a:r>
                        <a:rPr lang="en-US" sz="2000" b="1" i="0" u="none" strike="noStrike" dirty="0" err="1">
                          <a:solidFill>
                            <a:srgbClr val="FFFFFF"/>
                          </a:solidFill>
                          <a:effectLst/>
                          <a:latin typeface="Calibri" panose="020F0502020204030204" pitchFamily="34" charset="0"/>
                        </a:rPr>
                        <a:t>SalesOrderKey</a:t>
                      </a:r>
                      <a:endParaRPr lang="en-US" sz="2000" b="1" i="0" u="none" strike="noStrike" dirty="0">
                        <a:solidFill>
                          <a:srgbClr val="FFFFFF"/>
                        </a:solidFill>
                        <a:effectLst/>
                        <a:latin typeface="Calibri" panose="020F0502020204030204" pitchFamily="34" charset="0"/>
                      </a:endParaRP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Sales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SalesOrderTotal</a:t>
                      </a:r>
                      <a:endParaRPr lang="en-US" sz="2000" b="1" i="0" u="none" strike="noStrike" dirty="0">
                        <a:solidFill>
                          <a:srgbClr val="FFFFFF"/>
                        </a:solidFill>
                        <a:effectLst/>
                        <a:latin typeface="Calibri" panose="020F0502020204030204" pitchFamily="34" charset="0"/>
                      </a:endParaRP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a:solidFill>
                            <a:srgbClr val="FFFFFF"/>
                          </a:solidFill>
                          <a:effectLst/>
                          <a:latin typeface="Calibri" panose="020F0502020204030204" pitchFamily="34" charset="0"/>
                        </a:rPr>
                        <a:t>PrimaryRepFlag</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901527473"/>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748086515"/>
                  </a:ext>
                </a:extLst>
              </a:tr>
              <a:tr h="190500">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228787271"/>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1000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986522173"/>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500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1000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1</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4263994348"/>
                  </a:ext>
                </a:extLst>
              </a:tr>
              <a:tr h="190500">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1000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833823392"/>
                  </a:ext>
                </a:extLst>
              </a:tr>
            </a:tbl>
          </a:graphicData>
        </a:graphic>
      </p:graphicFrame>
      <p:sp>
        <p:nvSpPr>
          <p:cNvPr id="6" name="Content Placeholder 2"/>
          <p:cNvSpPr txBox="1">
            <a:spLocks/>
          </p:cNvSpPr>
          <p:nvPr/>
        </p:nvSpPr>
        <p:spPr>
          <a:xfrm>
            <a:off x="1023256" y="4159402"/>
            <a:ext cx="10160000" cy="1960807"/>
          </a:xfrm>
          <a:prstGeom prst="rect">
            <a:avLst/>
          </a:prstGeom>
        </p:spPr>
        <p:txBody>
          <a:bodyPr vert="horz" lIns="91440" tIns="45720" rIns="91440" bIns="45720" rtlCol="0">
            <a:normAutofit/>
          </a:bodyPr>
          <a:lstStyle>
            <a:lvl1pPr marL="342834" indent="-228556" algn="l" defTabSz="914225"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639957" indent="-228556" algn="l" defTabSz="914225" rtl="0" eaLnBrk="1" latinLnBrk="0" hangingPunct="1">
              <a:spcBef>
                <a:spcPct val="20000"/>
              </a:spcBef>
              <a:buClr>
                <a:schemeClr val="tx2"/>
              </a:buClr>
              <a:buFont typeface="Wingdings" pitchFamily="2" charset="2"/>
              <a:buChar char="§"/>
              <a:defRPr sz="2000" kern="1200">
                <a:solidFill>
                  <a:schemeClr val="tx1"/>
                </a:solidFill>
                <a:latin typeface="+mn-lt"/>
                <a:ea typeface="+mn-ea"/>
                <a:cs typeface="+mn-cs"/>
              </a:defRPr>
            </a:lvl2pPr>
            <a:lvl3pPr marL="1005647" indent="-228556" algn="l" defTabSz="914225"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3pPr>
            <a:lvl4pPr marL="1279914" indent="-228556" algn="l" defTabSz="914225"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181" indent="-228556" algn="l" defTabSz="914225"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026" indent="-182845" algn="l" defTabSz="914225"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19871" indent="-182845" algn="l" defTabSz="914225"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2716" indent="-182845" algn="l" defTabSz="914225"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5561" indent="-182845" algn="l" defTabSz="914225"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278" indent="0">
              <a:buFont typeface="Arial" pitchFamily="34" charset="0"/>
              <a:buNone/>
            </a:pPr>
            <a:r>
              <a:rPr lang="en-US" dirty="0"/>
              <a:t>Bit flags and original sales amount</a:t>
            </a:r>
          </a:p>
          <a:p>
            <a:pPr marL="114278" indent="0">
              <a:buFont typeface="Arial" pitchFamily="34" charset="0"/>
              <a:buNone/>
            </a:pPr>
            <a:endParaRPr lang="en-US" dirty="0"/>
          </a:p>
          <a:p>
            <a:pPr marL="114278" indent="0">
              <a:buFont typeface="Arial" pitchFamily="34" charset="0"/>
              <a:buNone/>
            </a:pPr>
            <a:r>
              <a:rPr lang="en-US" dirty="0"/>
              <a:t>This is a simple filter for the original sales table:</a:t>
            </a:r>
          </a:p>
          <a:p>
            <a:pPr marL="114278" indent="0">
              <a:buFont typeface="Arial" pitchFamily="34" charset="0"/>
              <a:buNone/>
            </a:pPr>
            <a:r>
              <a:rPr lang="en-US" dirty="0"/>
              <a:t>	WHERE </a:t>
            </a:r>
            <a:r>
              <a:rPr lang="en-US" dirty="0" err="1"/>
              <a:t>PrimaryRepFlag</a:t>
            </a:r>
            <a:r>
              <a:rPr lang="en-US" dirty="0"/>
              <a:t> = 1</a:t>
            </a:r>
          </a:p>
        </p:txBody>
      </p:sp>
    </p:spTree>
    <p:extLst>
      <p:ext uri="{BB962C8B-B14F-4D97-AF65-F5344CB8AC3E}">
        <p14:creationId xmlns:p14="http://schemas.microsoft.com/office/powerpoint/2010/main" val="236477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sales distribution</a:t>
            </a:r>
          </a:p>
        </p:txBody>
      </p:sp>
      <p:sp>
        <p:nvSpPr>
          <p:cNvPr id="3" name="Content Placeholder 2"/>
          <p:cNvSpPr>
            <a:spLocks noGrp="1"/>
          </p:cNvSpPr>
          <p:nvPr>
            <p:ph idx="1"/>
          </p:nvPr>
        </p:nvSpPr>
        <p:spPr>
          <a:xfrm>
            <a:off x="609600" y="1600200"/>
            <a:ext cx="10160000" cy="658906"/>
          </a:xfrm>
        </p:spPr>
        <p:txBody>
          <a:bodyPr/>
          <a:lstStyle/>
          <a:p>
            <a:pPr marL="114278" indent="0">
              <a:buNone/>
            </a:pPr>
            <a:r>
              <a:rPr lang="en-US" dirty="0"/>
              <a:t>Sometimes we need to preserve the detail of the original</a:t>
            </a:r>
          </a:p>
        </p:txBody>
      </p:sp>
      <p:sp>
        <p:nvSpPr>
          <p:cNvPr id="6" name="Content Placeholder 2"/>
          <p:cNvSpPr txBox="1">
            <a:spLocks/>
          </p:cNvSpPr>
          <p:nvPr/>
        </p:nvSpPr>
        <p:spPr>
          <a:xfrm>
            <a:off x="1149497" y="4216278"/>
            <a:ext cx="10160000" cy="1960807"/>
          </a:xfrm>
          <a:prstGeom prst="rect">
            <a:avLst/>
          </a:prstGeom>
        </p:spPr>
        <p:txBody>
          <a:bodyPr vert="horz" lIns="91440" tIns="45720" rIns="91440" bIns="45720" rtlCol="0">
            <a:normAutofit/>
          </a:bodyPr>
          <a:lstStyle>
            <a:lvl1pPr marL="342834" indent="-228556" algn="l" defTabSz="914225" rtl="0" eaLnBrk="1" latinLnBrk="0" hangingPunct="1">
              <a:spcBef>
                <a:spcPct val="20000"/>
              </a:spcBef>
              <a:buClr>
                <a:schemeClr val="tx2"/>
              </a:buClr>
              <a:buFont typeface="Arial" pitchFamily="34" charset="0"/>
              <a:buChar char="•"/>
              <a:defRPr sz="2200" kern="1200">
                <a:solidFill>
                  <a:schemeClr val="tx1"/>
                </a:solidFill>
                <a:latin typeface="+mn-lt"/>
                <a:ea typeface="+mn-ea"/>
                <a:cs typeface="+mn-cs"/>
              </a:defRPr>
            </a:lvl1pPr>
            <a:lvl2pPr marL="639957" indent="-228556" algn="l" defTabSz="914225" rtl="0" eaLnBrk="1" latinLnBrk="0" hangingPunct="1">
              <a:spcBef>
                <a:spcPct val="20000"/>
              </a:spcBef>
              <a:buClr>
                <a:schemeClr val="tx2"/>
              </a:buClr>
              <a:buFont typeface="Wingdings" pitchFamily="2" charset="2"/>
              <a:buChar char="§"/>
              <a:defRPr sz="2000" kern="1200">
                <a:solidFill>
                  <a:schemeClr val="tx1"/>
                </a:solidFill>
                <a:latin typeface="+mn-lt"/>
                <a:ea typeface="+mn-ea"/>
                <a:cs typeface="+mn-cs"/>
              </a:defRPr>
            </a:lvl2pPr>
            <a:lvl3pPr marL="1005647" indent="-228556" algn="l" defTabSz="914225"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3pPr>
            <a:lvl4pPr marL="1279914" indent="-228556" algn="l" defTabSz="914225"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181" indent="-228556" algn="l" defTabSz="914225"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026" indent="-182845" algn="l" defTabSz="914225"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19871" indent="-182845" algn="l" defTabSz="914225"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2716" indent="-182845" algn="l" defTabSz="914225"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5561" indent="-182845" algn="l" defTabSz="914225"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278" indent="0">
              <a:buFont typeface="Arial" pitchFamily="34" charset="0"/>
              <a:buNone/>
            </a:pPr>
            <a:r>
              <a:rPr lang="en-US" dirty="0"/>
              <a:t>Distributed amount and distribution ratio</a:t>
            </a:r>
          </a:p>
          <a:p>
            <a:pPr marL="114278" indent="0">
              <a:buFont typeface="Arial" pitchFamily="34" charset="0"/>
              <a:buNone/>
            </a:pPr>
            <a:endParaRPr lang="en-US" dirty="0"/>
          </a:p>
          <a:p>
            <a:pPr marL="114278" indent="0">
              <a:buFont typeface="Arial" pitchFamily="34" charset="0"/>
              <a:buNone/>
            </a:pPr>
            <a:r>
              <a:rPr lang="en-US" dirty="0"/>
              <a:t>This is simple arithmetic from any row to derive the original amount:</a:t>
            </a:r>
          </a:p>
          <a:p>
            <a:pPr marL="114278" indent="0">
              <a:buFont typeface="Arial" pitchFamily="34" charset="0"/>
              <a:buNone/>
            </a:pPr>
            <a:r>
              <a:rPr lang="en-US" dirty="0"/>
              <a:t>	Sales / Ratio</a:t>
            </a:r>
          </a:p>
        </p:txBody>
      </p:sp>
      <p:graphicFrame>
        <p:nvGraphicFramePr>
          <p:cNvPr id="7" name="Table 6"/>
          <p:cNvGraphicFramePr>
            <a:graphicFrameLocks noGrp="1"/>
          </p:cNvGraphicFramePr>
          <p:nvPr>
            <p:extLst/>
          </p:nvPr>
        </p:nvGraphicFramePr>
        <p:xfrm>
          <a:off x="721112" y="2114140"/>
          <a:ext cx="9600545" cy="1965158"/>
        </p:xfrm>
        <a:graphic>
          <a:graphicData uri="http://schemas.openxmlformats.org/drawingml/2006/table">
            <a:tbl>
              <a:tblPr/>
              <a:tblGrid>
                <a:gridCol w="2210010">
                  <a:extLst>
                    <a:ext uri="{9D8B030D-6E8A-4147-A177-3AD203B41FA5}">
                      <a16:colId xmlns:a16="http://schemas.microsoft.com/office/drawing/2014/main" val="3975805413"/>
                    </a:ext>
                  </a:extLst>
                </a:gridCol>
                <a:gridCol w="1976010">
                  <a:extLst>
                    <a:ext uri="{9D8B030D-6E8A-4147-A177-3AD203B41FA5}">
                      <a16:colId xmlns:a16="http://schemas.microsoft.com/office/drawing/2014/main" val="2513680768"/>
                    </a:ext>
                  </a:extLst>
                </a:gridCol>
                <a:gridCol w="1456006">
                  <a:extLst>
                    <a:ext uri="{9D8B030D-6E8A-4147-A177-3AD203B41FA5}">
                      <a16:colId xmlns:a16="http://schemas.microsoft.com/office/drawing/2014/main" val="2161781922"/>
                    </a:ext>
                  </a:extLst>
                </a:gridCol>
                <a:gridCol w="1877613">
                  <a:extLst>
                    <a:ext uri="{9D8B030D-6E8A-4147-A177-3AD203B41FA5}">
                      <a16:colId xmlns:a16="http://schemas.microsoft.com/office/drawing/2014/main" val="1834320715"/>
                    </a:ext>
                  </a:extLst>
                </a:gridCol>
                <a:gridCol w="2080906">
                  <a:extLst>
                    <a:ext uri="{9D8B030D-6E8A-4147-A177-3AD203B41FA5}">
                      <a16:colId xmlns:a16="http://schemas.microsoft.com/office/drawing/2014/main" val="2300007888"/>
                    </a:ext>
                  </a:extLst>
                </a:gridCol>
              </a:tblGrid>
              <a:tr h="332498">
                <a:tc>
                  <a:txBody>
                    <a:bodyPr/>
                    <a:lstStyle/>
                    <a:p>
                      <a:pPr algn="ctr" fontAlgn="b"/>
                      <a:r>
                        <a:rPr lang="en-US" sz="2000" b="1" i="0" u="none" strike="noStrike">
                          <a:solidFill>
                            <a:srgbClr val="FFFFFF"/>
                          </a:solidFill>
                          <a:effectLst/>
                          <a:latin typeface="Calibri" panose="020F0502020204030204" pitchFamily="34" charset="0"/>
                        </a:rPr>
                        <a:t>SalesOrderKey</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SalesRepKey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a:solidFill>
                            <a:srgbClr val="FFFFFF"/>
                          </a:solidFill>
                          <a:effectLst/>
                          <a:latin typeface="Calibri" panose="020F0502020204030204" pitchFamily="34" charset="0"/>
                        </a:rPr>
                        <a:t>DateKey</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5B9BD5"/>
                    </a:solidFill>
                  </a:tcPr>
                </a:tc>
                <a:tc>
                  <a:txBody>
                    <a:bodyPr/>
                    <a:lstStyle/>
                    <a:p>
                      <a:pPr algn="ctr" fontAlgn="b"/>
                      <a:r>
                        <a:rPr lang="en-US" sz="2000" b="1" i="0" u="none" strike="noStrike" dirty="0">
                          <a:solidFill>
                            <a:srgbClr val="FFFFFF"/>
                          </a:solidFill>
                          <a:effectLst/>
                          <a:latin typeface="Calibri" panose="020F0502020204030204" pitchFamily="34" charset="0"/>
                        </a:rPr>
                        <a:t>Sales</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1" i="0" u="none" strike="noStrike" dirty="0">
                          <a:solidFill>
                            <a:srgbClr val="FFFFFF"/>
                          </a:solidFill>
                          <a:effectLst/>
                          <a:latin typeface="Calibri" panose="020F0502020204030204" pitchFamily="34" charset="0"/>
                        </a:rPr>
                        <a:t>Ratio</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310887986"/>
                  </a:ext>
                </a:extLst>
              </a:tr>
              <a:tr h="326532">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250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506861073"/>
                  </a:ext>
                </a:extLst>
              </a:tr>
              <a:tr h="326532">
                <a:tc>
                  <a:txBody>
                    <a:bodyPr/>
                    <a:lstStyle/>
                    <a:p>
                      <a:pPr algn="ctr" fontAlgn="b"/>
                      <a:r>
                        <a:rPr lang="en-US" sz="20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2015-10-29</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250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601242001"/>
                  </a:ext>
                </a:extLst>
              </a:tr>
              <a:tr h="326532">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200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a:solidFill>
                            <a:srgbClr val="000000"/>
                          </a:solidFill>
                          <a:effectLst/>
                          <a:latin typeface="Calibri" panose="020F0502020204030204" pitchFamily="34" charset="0"/>
                        </a:rPr>
                        <a:t>0.2</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1420548385"/>
                  </a:ext>
                </a:extLst>
              </a:tr>
              <a:tr h="326532">
                <a:tc>
                  <a:txBody>
                    <a:bodyPr/>
                    <a:lstStyle/>
                    <a:p>
                      <a:pPr algn="ctr" fontAlgn="b"/>
                      <a:r>
                        <a:rPr lang="en-US" sz="20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panose="020F0502020204030204" pitchFamily="34" charset="0"/>
                        </a:rPr>
                        <a:t>500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0.5</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221362509"/>
                  </a:ext>
                </a:extLst>
              </a:tr>
              <a:tr h="326532">
                <a:tc>
                  <a:txBody>
                    <a:bodyPr/>
                    <a:lstStyle/>
                    <a:p>
                      <a:pPr algn="ct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9BC2E6"/>
                      </a:solidFill>
                      <a:prstDash val="solid"/>
                      <a:round/>
                      <a:headEnd type="none" w="med" len="med"/>
                      <a:tailEnd type="none" w="med" len="med"/>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5</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2015-10-31</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300</a:t>
                      </a:r>
                    </a:p>
                  </a:txBody>
                  <a:tcPr marL="9525" marR="9525" marT="9525" marB="0" anchor="b">
                    <a:lnL>
                      <a:noFill/>
                    </a:lnL>
                    <a:lnR>
                      <a:noFill/>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tc>
                  <a:txBody>
                    <a:bodyPr/>
                    <a:lstStyle/>
                    <a:p>
                      <a:pPr algn="ctr" fontAlgn="b"/>
                      <a:r>
                        <a:rPr lang="en-US" sz="2000" b="0" i="0" u="none" strike="noStrike" dirty="0">
                          <a:solidFill>
                            <a:srgbClr val="000000"/>
                          </a:solidFill>
                          <a:effectLst/>
                          <a:latin typeface="Calibri" panose="020F0502020204030204" pitchFamily="34" charset="0"/>
                        </a:rPr>
                        <a:t>0.3</a:t>
                      </a:r>
                    </a:p>
                  </a:txBody>
                  <a:tcPr marL="9525" marR="9525" marT="9525" marB="0" anchor="b">
                    <a:lnL>
                      <a:noFill/>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chemeClr val="accent1"/>
                    </a:solidFill>
                  </a:tcPr>
                </a:tc>
                <a:extLst>
                  <a:ext uri="{0D108BD9-81ED-4DB2-BD59-A6C34878D82A}">
                    <a16:rowId xmlns:a16="http://schemas.microsoft.com/office/drawing/2014/main" val="36204431"/>
                  </a:ext>
                </a:extLst>
              </a:tr>
            </a:tbl>
          </a:graphicData>
        </a:graphic>
      </p:graphicFrame>
    </p:spTree>
    <p:extLst>
      <p:ext uri="{BB962C8B-B14F-4D97-AF65-F5344CB8AC3E}">
        <p14:creationId xmlns:p14="http://schemas.microsoft.com/office/powerpoint/2010/main" val="272743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Alternate titles for this presentation</a:t>
            </a:r>
          </a:p>
        </p:txBody>
      </p:sp>
      <p:sp>
        <p:nvSpPr>
          <p:cNvPr id="3" name="Content Placeholder 2"/>
          <p:cNvSpPr>
            <a:spLocks noGrp="1"/>
          </p:cNvSpPr>
          <p:nvPr>
            <p:ph idx="1"/>
          </p:nvPr>
        </p:nvSpPr>
        <p:spPr/>
        <p:txBody>
          <a:bodyPr>
            <a:normAutofit fontScale="85000" lnSpcReduction="20000"/>
          </a:bodyPr>
          <a:lstStyle/>
          <a:p>
            <a:r>
              <a:rPr lang="en-US" b="1" dirty="0">
                <a:solidFill>
                  <a:srgbClr val="FF0000"/>
                </a:solidFill>
              </a:rPr>
              <a:t>Storage is cheap</a:t>
            </a:r>
            <a:r>
              <a:rPr lang="en-US" dirty="0"/>
              <a:t>: End users are impatient</a:t>
            </a:r>
          </a:p>
          <a:p>
            <a:endParaRPr lang="en-US" dirty="0"/>
          </a:p>
          <a:p>
            <a:r>
              <a:rPr lang="en-US" dirty="0"/>
              <a:t>In my measures, a horror</a:t>
            </a:r>
          </a:p>
          <a:p>
            <a:endParaRPr lang="en-US" dirty="0"/>
          </a:p>
          <a:p>
            <a:r>
              <a:rPr lang="en-US" dirty="0"/>
              <a:t>Your model is bad and you should feel bad</a:t>
            </a:r>
          </a:p>
          <a:p>
            <a:endParaRPr lang="en-US" dirty="0"/>
          </a:p>
          <a:p>
            <a:r>
              <a:rPr lang="en-US" b="1" dirty="0">
                <a:solidFill>
                  <a:srgbClr val="FF0000"/>
                </a:solidFill>
              </a:rPr>
              <a:t>Servers don’t sleep at night</a:t>
            </a:r>
          </a:p>
          <a:p>
            <a:pPr marL="114278" indent="0">
              <a:buNone/>
            </a:pPr>
            <a:endParaRPr lang="en-US" dirty="0"/>
          </a:p>
          <a:p>
            <a:r>
              <a:rPr lang="en-US" dirty="0"/>
              <a:t>Optimize your model, not your measures </a:t>
            </a:r>
          </a:p>
          <a:p>
            <a:endParaRPr lang="en-US" dirty="0"/>
          </a:p>
          <a:p>
            <a:r>
              <a:rPr lang="en-US" dirty="0"/>
              <a:t>Your measures are a sickness: I Am The Cure</a:t>
            </a:r>
          </a:p>
        </p:txBody>
      </p:sp>
    </p:spTree>
    <p:extLst>
      <p:ext uri="{BB962C8B-B14F-4D97-AF65-F5344CB8AC3E}">
        <p14:creationId xmlns:p14="http://schemas.microsoft.com/office/powerpoint/2010/main" val="1621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design thoughts</a:t>
            </a:r>
            <a:endParaRPr lang="en-US" dirty="0"/>
          </a:p>
        </p:txBody>
      </p:sp>
      <p:sp>
        <p:nvSpPr>
          <p:cNvPr id="3" name="Content Placeholder 2"/>
          <p:cNvSpPr>
            <a:spLocks noGrp="1"/>
          </p:cNvSpPr>
          <p:nvPr>
            <p:ph idx="1"/>
          </p:nvPr>
        </p:nvSpPr>
        <p:spPr/>
        <p:txBody>
          <a:bodyPr>
            <a:normAutofit fontScale="92500" lnSpcReduction="20000"/>
          </a:bodyPr>
          <a:lstStyle/>
          <a:p>
            <a:r>
              <a:rPr lang="en-US"/>
              <a:t>Storage is cheap</a:t>
            </a:r>
          </a:p>
          <a:p>
            <a:pPr lvl="1"/>
            <a:r>
              <a:rPr lang="en-US"/>
              <a:t>Bit flags on all the attributes</a:t>
            </a:r>
          </a:p>
          <a:p>
            <a:pPr lvl="1"/>
            <a:r>
              <a:rPr lang="en-US"/>
              <a:t>Pre-calculate helpful intermediate values</a:t>
            </a:r>
          </a:p>
          <a:p>
            <a:r>
              <a:rPr lang="en-US"/>
              <a:t>Servers don’t sleep at night</a:t>
            </a:r>
          </a:p>
          <a:p>
            <a:pPr lvl="1"/>
            <a:r>
              <a:rPr lang="en-US"/>
              <a:t>If it doesn’t change based on parameters/filters, calculate it in ETL</a:t>
            </a:r>
          </a:p>
          <a:p>
            <a:pPr lvl="1"/>
            <a:r>
              <a:rPr lang="en-US"/>
              <a:t>Update fields daily if necessary</a:t>
            </a:r>
          </a:p>
          <a:p>
            <a:r>
              <a:rPr lang="en-US"/>
              <a:t>Your business questions define your model</a:t>
            </a:r>
          </a:p>
          <a:p>
            <a:pPr lvl="1"/>
            <a:r>
              <a:rPr lang="en-US"/>
              <a:t>What are you logically trying to do?</a:t>
            </a:r>
          </a:p>
          <a:p>
            <a:pPr lvl="1"/>
            <a:r>
              <a:rPr lang="en-US"/>
              <a:t>Make your physical model match the logical description</a:t>
            </a:r>
          </a:p>
          <a:p>
            <a:r>
              <a:rPr lang="en-US"/>
              <a:t>BI is not OLTP</a:t>
            </a:r>
          </a:p>
          <a:p>
            <a:pPr lvl="1"/>
            <a:r>
              <a:rPr lang="en-US"/>
              <a:t>Optimize for fast reads, not fast writes</a:t>
            </a:r>
          </a:p>
          <a:p>
            <a:pPr lvl="2"/>
            <a:r>
              <a:rPr lang="en-US"/>
              <a:t>Ad-hoc workload vs optimized stored procedures every time</a:t>
            </a:r>
          </a:p>
          <a:p>
            <a:pPr lvl="1"/>
            <a:r>
              <a:rPr lang="en-US"/>
              <a:t>Non-technical end users need to navigate and use these models</a:t>
            </a:r>
            <a:endParaRPr lang="en-US" dirty="0"/>
          </a:p>
        </p:txBody>
      </p:sp>
    </p:spTree>
    <p:extLst>
      <p:ext uri="{BB962C8B-B14F-4D97-AF65-F5344CB8AC3E}">
        <p14:creationId xmlns:p14="http://schemas.microsoft.com/office/powerpoint/2010/main" val="398126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sz="4800" dirty="0"/>
              <a:t>parting</a:t>
            </a:r>
            <a:r>
              <a:rPr lang="en-US" dirty="0"/>
              <a:t> word</a:t>
            </a:r>
          </a:p>
        </p:txBody>
      </p:sp>
      <p:sp>
        <p:nvSpPr>
          <p:cNvPr id="3" name="Content Placeholder 2"/>
          <p:cNvSpPr>
            <a:spLocks noGrp="1"/>
          </p:cNvSpPr>
          <p:nvPr>
            <p:ph idx="1"/>
          </p:nvPr>
        </p:nvSpPr>
        <p:spPr>
          <a:xfrm>
            <a:off x="0" y="2323070"/>
            <a:ext cx="11304494" cy="2464083"/>
          </a:xfrm>
        </p:spPr>
        <p:txBody>
          <a:bodyPr>
            <a:noAutofit/>
          </a:bodyPr>
          <a:lstStyle/>
          <a:p>
            <a:pPr marL="114278" indent="0" algn="ctr">
              <a:buNone/>
            </a:pPr>
            <a:r>
              <a:rPr lang="en-US" sz="4400" dirty="0"/>
              <a:t>Strive for reasonable models</a:t>
            </a:r>
          </a:p>
          <a:p>
            <a:pPr marL="114278" indent="0" algn="ctr">
              <a:buNone/>
            </a:pPr>
            <a:endParaRPr lang="en-US" sz="4400" dirty="0"/>
          </a:p>
          <a:p>
            <a:pPr marL="114278" indent="0" algn="ctr">
              <a:buNone/>
            </a:pPr>
            <a:r>
              <a:rPr lang="en-US" sz="4400" dirty="0"/>
              <a:t>A model that is easy to reason about</a:t>
            </a:r>
          </a:p>
        </p:txBody>
      </p:sp>
    </p:spTree>
    <p:extLst>
      <p:ext uri="{BB962C8B-B14F-4D97-AF65-F5344CB8AC3E}">
        <p14:creationId xmlns:p14="http://schemas.microsoft.com/office/powerpoint/2010/main" val="41028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My confusing and unfortunate search history from putting this talk together</a:t>
            </a:r>
          </a:p>
        </p:txBody>
      </p:sp>
      <p:sp>
        <p:nvSpPr>
          <p:cNvPr id="3" name="Content Placeholder 2"/>
          <p:cNvSpPr>
            <a:spLocks noGrp="1"/>
          </p:cNvSpPr>
          <p:nvPr>
            <p:ph idx="1"/>
          </p:nvPr>
        </p:nvSpPr>
        <p:spPr/>
        <p:txBody>
          <a:bodyPr/>
          <a:lstStyle/>
          <a:p>
            <a:endParaRPr lang="en-US" dirty="0"/>
          </a:p>
          <a:p>
            <a:r>
              <a:rPr lang="en-US" dirty="0"/>
              <a:t>Sleeping computers</a:t>
            </a:r>
          </a:p>
          <a:p>
            <a:endParaRPr lang="en-US" dirty="0"/>
          </a:p>
          <a:p>
            <a:r>
              <a:rPr lang="en-US" dirty="0"/>
              <a:t>Crying children</a:t>
            </a:r>
          </a:p>
          <a:p>
            <a:endParaRPr lang="en-US" dirty="0"/>
          </a:p>
          <a:p>
            <a:r>
              <a:rPr lang="en-US" dirty="0"/>
              <a:t>Destroy servers</a:t>
            </a:r>
          </a:p>
          <a:p>
            <a:endParaRPr lang="en-US" dirty="0"/>
          </a:p>
          <a:p>
            <a:r>
              <a:rPr lang="en-US" dirty="0"/>
              <a:t>Lesser word for principles</a:t>
            </a:r>
          </a:p>
          <a:p>
            <a:endParaRPr lang="en-US" dirty="0"/>
          </a:p>
        </p:txBody>
      </p:sp>
    </p:spTree>
    <p:extLst>
      <p:ext uri="{BB962C8B-B14F-4D97-AF65-F5344CB8AC3E}">
        <p14:creationId xmlns:p14="http://schemas.microsoft.com/office/powerpoint/2010/main" val="287168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mynamesnotmommy.com/wp-content/uploads/2013/05/question-ma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487" y="486"/>
            <a:ext cx="6765600" cy="676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8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t>
            </a:r>
          </a:p>
        </p:txBody>
      </p:sp>
      <p:sp>
        <p:nvSpPr>
          <p:cNvPr id="3" name="Content Placeholder 2"/>
          <p:cNvSpPr>
            <a:spLocks noGrp="1"/>
          </p:cNvSpPr>
          <p:nvPr>
            <p:ph idx="1"/>
          </p:nvPr>
        </p:nvSpPr>
        <p:spPr>
          <a:xfrm>
            <a:off x="3643930" y="1373017"/>
            <a:ext cx="4904141" cy="4418183"/>
          </a:xfrm>
        </p:spPr>
        <p:txBody>
          <a:bodyPr>
            <a:normAutofit fontScale="92500" lnSpcReduction="20000"/>
          </a:bodyPr>
          <a:lstStyle/>
          <a:p>
            <a:pPr marL="0" indent="0" algn="ctr">
              <a:buNone/>
            </a:pPr>
            <a:endParaRPr lang="en-US" dirty="0"/>
          </a:p>
          <a:p>
            <a:pPr marL="0" indent="0" algn="ctr">
              <a:buNone/>
            </a:pPr>
            <a:r>
              <a:rPr lang="en-US" b="1" dirty="0"/>
              <a:t>Contact</a:t>
            </a:r>
          </a:p>
          <a:p>
            <a:pPr marL="457200" lvl="1" indent="0" algn="ctr">
              <a:buNone/>
            </a:pPr>
            <a:r>
              <a:rPr lang="en-US" dirty="0"/>
              <a:t>greg@baldiniunlimited.com</a:t>
            </a:r>
          </a:p>
          <a:p>
            <a:pPr marL="457200" lvl="1" indent="0" algn="ctr">
              <a:buNone/>
            </a:pPr>
            <a:endParaRPr lang="en-US" dirty="0"/>
          </a:p>
          <a:p>
            <a:pPr marL="457200" lvl="1" indent="0" algn="ctr">
              <a:buNone/>
            </a:pPr>
            <a:r>
              <a:rPr lang="en-US" dirty="0"/>
              <a:t>Feel free to reach out with questions – I love this stuff</a:t>
            </a:r>
          </a:p>
          <a:p>
            <a:pPr marL="457200" lvl="1" indent="0" algn="ctr">
              <a:buNone/>
            </a:pPr>
            <a:endParaRPr lang="en-US" dirty="0"/>
          </a:p>
          <a:p>
            <a:pPr marL="457200" lvl="1" indent="0" algn="ctr">
              <a:buNone/>
            </a:pPr>
            <a:endParaRPr lang="en-US" dirty="0"/>
          </a:p>
          <a:p>
            <a:pPr marL="457200" lvl="1" indent="0" algn="ctr">
              <a:buNone/>
            </a:pPr>
            <a:endParaRPr lang="en-US" dirty="0"/>
          </a:p>
          <a:p>
            <a:pPr marL="0" indent="0" algn="ctr">
              <a:buNone/>
            </a:pPr>
            <a:r>
              <a:rPr lang="en-US" dirty="0"/>
              <a:t>Don’t forget to join your local PUG to enjoy year-round networking and learning. </a:t>
            </a:r>
          </a:p>
          <a:p>
            <a:pPr marL="457200" lvl="1" indent="0" algn="ctr">
              <a:buNone/>
            </a:pPr>
            <a:r>
              <a:rPr lang="en-US" u="sng" dirty="0">
                <a:hlinkClick r:id="rId2"/>
              </a:rPr>
              <a:t>www.pbiusergroup.com/philadelphia</a:t>
            </a:r>
            <a:endParaRPr lang="en-US" dirty="0"/>
          </a:p>
          <a:p>
            <a:pPr marL="0" indent="0" algn="ctr">
              <a:buNone/>
            </a:pPr>
            <a:endParaRPr lang="en-US" dirty="0"/>
          </a:p>
        </p:txBody>
      </p:sp>
    </p:spTree>
    <p:extLst>
      <p:ext uri="{BB962C8B-B14F-4D97-AF65-F5344CB8AC3E}">
        <p14:creationId xmlns:p14="http://schemas.microsoft.com/office/powerpoint/2010/main" val="18625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design thoughts</a:t>
            </a:r>
          </a:p>
        </p:txBody>
      </p:sp>
      <p:sp>
        <p:nvSpPr>
          <p:cNvPr id="3" name="Content Placeholder 2"/>
          <p:cNvSpPr>
            <a:spLocks noGrp="1"/>
          </p:cNvSpPr>
          <p:nvPr>
            <p:ph idx="1"/>
          </p:nvPr>
        </p:nvSpPr>
        <p:spPr/>
        <p:txBody>
          <a:bodyPr vert="horz" lIns="91440" tIns="45720" rIns="91440" bIns="45720" rtlCol="0">
            <a:normAutofit/>
          </a:bodyPr>
          <a:lstStyle/>
          <a:p>
            <a:r>
              <a:rPr lang="en-US" dirty="0"/>
              <a:t>Storage is cheap</a:t>
            </a:r>
          </a:p>
          <a:p>
            <a:r>
              <a:rPr lang="en-US" dirty="0"/>
              <a:t>Servers don’t sleep at night</a:t>
            </a:r>
          </a:p>
          <a:p>
            <a:pPr lvl="1"/>
            <a:r>
              <a:rPr lang="en-US" dirty="0"/>
              <a:t>Don’t calculate static values at runtime</a:t>
            </a:r>
          </a:p>
          <a:p>
            <a:r>
              <a:rPr lang="en-US" dirty="0"/>
              <a:t>Your business questions define your model</a:t>
            </a:r>
          </a:p>
          <a:p>
            <a:pPr lvl="1"/>
            <a:r>
              <a:rPr lang="en-US" dirty="0"/>
              <a:t>This question is up to you to specify, as a BI professional</a:t>
            </a:r>
          </a:p>
          <a:p>
            <a:pPr lvl="1"/>
            <a:r>
              <a:rPr lang="en-US" dirty="0"/>
              <a:t>End users will give incomplete specifications</a:t>
            </a:r>
          </a:p>
          <a:p>
            <a:pPr lvl="2"/>
            <a:r>
              <a:rPr lang="en-US" dirty="0"/>
              <a:t>Assumptions tend to be untested</a:t>
            </a:r>
          </a:p>
          <a:p>
            <a:r>
              <a:rPr lang="en-US" dirty="0"/>
              <a:t>BI is not OLTP</a:t>
            </a:r>
          </a:p>
          <a:p>
            <a:pPr lvl="1"/>
            <a:r>
              <a:rPr lang="en-US" dirty="0"/>
              <a:t>Breaking normal form is a design pattern, not a code smell</a:t>
            </a:r>
          </a:p>
          <a:p>
            <a:pPr lvl="1"/>
            <a:r>
              <a:rPr lang="en-US" dirty="0"/>
              <a:t>Write-optimized data structures do not translate well to fast aggregation</a:t>
            </a:r>
          </a:p>
          <a:p>
            <a:endParaRPr lang="en-US" dirty="0"/>
          </a:p>
        </p:txBody>
      </p:sp>
    </p:spTree>
    <p:extLst>
      <p:ext uri="{BB962C8B-B14F-4D97-AF65-F5344CB8AC3E}">
        <p14:creationId xmlns:p14="http://schemas.microsoft.com/office/powerpoint/2010/main" val="110422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model?</a:t>
            </a:r>
          </a:p>
        </p:txBody>
      </p:sp>
      <p:sp>
        <p:nvSpPr>
          <p:cNvPr id="3" name="Content Placeholder 2"/>
          <p:cNvSpPr>
            <a:spLocks noGrp="1"/>
          </p:cNvSpPr>
          <p:nvPr>
            <p:ph idx="1"/>
          </p:nvPr>
        </p:nvSpPr>
        <p:spPr/>
        <p:txBody>
          <a:bodyPr>
            <a:normAutofit/>
          </a:bodyPr>
          <a:lstStyle/>
          <a:p>
            <a:r>
              <a:rPr lang="en-US" dirty="0"/>
              <a:t>A representation of the business processes and concepts of interest</a:t>
            </a:r>
          </a:p>
          <a:p>
            <a:endParaRPr lang="en-US" dirty="0"/>
          </a:p>
          <a:p>
            <a:pPr marL="0" indent="0">
              <a:buNone/>
            </a:pPr>
            <a:endParaRPr lang="en-US" dirty="0"/>
          </a:p>
          <a:p>
            <a:r>
              <a:rPr lang="en-US" dirty="0"/>
              <a:t>A tool for thinking about a more complex phenomenon</a:t>
            </a:r>
          </a:p>
          <a:p>
            <a:endParaRPr lang="en-US" dirty="0"/>
          </a:p>
          <a:p>
            <a:pPr marL="0" indent="0">
              <a:buNone/>
            </a:pPr>
            <a:endParaRPr lang="en-US" dirty="0"/>
          </a:p>
          <a:p>
            <a:r>
              <a:rPr lang="en-US" dirty="0"/>
              <a:t>All models are wrong</a:t>
            </a:r>
          </a:p>
          <a:p>
            <a:pPr marL="0" indent="0">
              <a:buNone/>
            </a:pPr>
            <a:r>
              <a:rPr lang="en-US" dirty="0"/>
              <a:t>   </a:t>
            </a:r>
            <a:r>
              <a:rPr lang="en-US" b="1" dirty="0"/>
              <a:t>Some are useful</a:t>
            </a:r>
          </a:p>
        </p:txBody>
      </p:sp>
    </p:spTree>
    <p:extLst>
      <p:ext uri="{BB962C8B-B14F-4D97-AF65-F5344CB8AC3E}">
        <p14:creationId xmlns:p14="http://schemas.microsoft.com/office/powerpoint/2010/main" val="267190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talk about examples</a:t>
            </a:r>
            <a:endParaRPr lang="en-US" dirty="0"/>
          </a:p>
        </p:txBody>
      </p:sp>
    </p:spTree>
    <p:extLst>
      <p:ext uri="{BB962C8B-B14F-4D97-AF65-F5344CB8AC3E}">
        <p14:creationId xmlns:p14="http://schemas.microsoft.com/office/powerpoint/2010/main" val="365338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talk about dates</a:t>
            </a:r>
          </a:p>
        </p:txBody>
      </p:sp>
      <p:sp>
        <p:nvSpPr>
          <p:cNvPr id="3" name="Content Placeholder 2"/>
          <p:cNvSpPr>
            <a:spLocks noGrp="1"/>
          </p:cNvSpPr>
          <p:nvPr>
            <p:ph idx="1"/>
          </p:nvPr>
        </p:nvSpPr>
        <p:spPr>
          <a:xfrm>
            <a:off x="609600" y="1600200"/>
            <a:ext cx="10160000" cy="985837"/>
          </a:xfrm>
        </p:spPr>
        <p:txBody>
          <a:bodyPr>
            <a:normAutofit fontScale="92500"/>
          </a:bodyPr>
          <a:lstStyle/>
          <a:p>
            <a:pPr marL="114278" indent="0">
              <a:buNone/>
            </a:pPr>
            <a:r>
              <a:rPr lang="en-US" b="1" dirty="0"/>
              <a:t>The business problem</a:t>
            </a:r>
          </a:p>
          <a:p>
            <a:pPr marL="114278" indent="0">
              <a:buNone/>
            </a:pPr>
            <a:r>
              <a:rPr lang="en-US" dirty="0"/>
              <a:t>Given the following table, create a prior quarter sales amount measure</a:t>
            </a:r>
          </a:p>
          <a:p>
            <a:pPr marL="114278" indent="0">
              <a:buNone/>
            </a:pPr>
            <a:endParaRPr lang="en-US" dirty="0"/>
          </a:p>
          <a:p>
            <a:pPr marL="114278" indent="0">
              <a:buNone/>
            </a:pPr>
            <a:endParaRPr lang="en-US" dirty="0"/>
          </a:p>
          <a:p>
            <a:pPr marL="114278" indent="0">
              <a:buNone/>
            </a:pPr>
            <a:endParaRPr lang="en-US" dirty="0"/>
          </a:p>
          <a:p>
            <a:pPr marL="114278" indent="0">
              <a:buNone/>
            </a:pP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78231469"/>
              </p:ext>
            </p:extLst>
          </p:nvPr>
        </p:nvGraphicFramePr>
        <p:xfrm>
          <a:off x="6182895" y="2586037"/>
          <a:ext cx="4352393" cy="2828925"/>
        </p:xfrm>
        <a:graphic>
          <a:graphicData uri="http://schemas.openxmlformats.org/drawingml/2006/table">
            <a:tbl>
              <a:tblPr/>
              <a:tblGrid>
                <a:gridCol w="1212516">
                  <a:extLst>
                    <a:ext uri="{9D8B030D-6E8A-4147-A177-3AD203B41FA5}">
                      <a16:colId xmlns:a16="http://schemas.microsoft.com/office/drawing/2014/main" val="2211590508"/>
                    </a:ext>
                  </a:extLst>
                </a:gridCol>
                <a:gridCol w="1542958">
                  <a:extLst>
                    <a:ext uri="{9D8B030D-6E8A-4147-A177-3AD203B41FA5}">
                      <a16:colId xmlns:a16="http://schemas.microsoft.com/office/drawing/2014/main" val="1073915835"/>
                    </a:ext>
                  </a:extLst>
                </a:gridCol>
                <a:gridCol w="1596919">
                  <a:extLst>
                    <a:ext uri="{9D8B030D-6E8A-4147-A177-3AD203B41FA5}">
                      <a16:colId xmlns:a16="http://schemas.microsoft.com/office/drawing/2014/main" val="1847031821"/>
                    </a:ext>
                  </a:extLst>
                </a:gridCol>
              </a:tblGrid>
              <a:tr h="215789">
                <a:tc>
                  <a:txBody>
                    <a:bodyPr/>
                    <a:lstStyle/>
                    <a:p>
                      <a:pPr algn="ctr" fontAlgn="b"/>
                      <a:r>
                        <a:rPr lang="en-US" sz="2000" b="1" i="0" u="none" strike="noStrike">
                          <a:solidFill>
                            <a:srgbClr val="FFFFFF"/>
                          </a:solidFill>
                          <a:effectLst/>
                          <a:latin typeface="Calibri" panose="020F0502020204030204" pitchFamily="34" charset="0"/>
                        </a:rPr>
                        <a:t>Sales_Year</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Sales_Quarter</a:t>
                      </a:r>
                      <a:endParaRPr lang="en-US" sz="2000" b="1" i="0" u="none" strike="noStrike" dirty="0">
                        <a:solidFill>
                          <a:srgbClr val="FFFFFF"/>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fontAlgn="b"/>
                      <a:r>
                        <a:rPr lang="en-US" sz="2000" b="1" i="0" u="none" strike="noStrike" dirty="0" err="1">
                          <a:solidFill>
                            <a:srgbClr val="FFFFFF"/>
                          </a:solidFill>
                          <a:effectLst/>
                          <a:latin typeface="Calibri" panose="020F0502020204030204" pitchFamily="34" charset="0"/>
                        </a:rPr>
                        <a:t>Sales_Amount</a:t>
                      </a:r>
                      <a:endParaRPr lang="en-US" sz="2000" b="1" i="0" u="none" strike="noStrike" dirty="0">
                        <a:solidFill>
                          <a:srgbClr val="FFFFFF"/>
                        </a:solidFill>
                        <a:effectLst/>
                        <a:latin typeface="Calibri" panose="020F0502020204030204" pitchFamily="34" charset="0"/>
                      </a:endParaRP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3148817684"/>
                  </a:ext>
                </a:extLst>
              </a:tr>
              <a:tr h="215789">
                <a:tc>
                  <a:txBody>
                    <a:bodyPr/>
                    <a:lstStyle/>
                    <a:p>
                      <a:pPr algn="ctr" fontAlgn="b"/>
                      <a:r>
                        <a:rPr lang="en-US" sz="2000" b="0" i="0" u="none" strike="noStrike" dirty="0">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100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679755250"/>
                  </a:ext>
                </a:extLst>
              </a:tr>
              <a:tr h="215789">
                <a:tc>
                  <a:txBody>
                    <a:bodyPr/>
                    <a:lstStyle/>
                    <a:p>
                      <a:pPr algn="ctr" fontAlgn="b"/>
                      <a:r>
                        <a:rPr lang="en-US" sz="2000" b="0" i="0" u="none" strike="noStrike">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200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717196"/>
                  </a:ext>
                </a:extLst>
              </a:tr>
              <a:tr h="215789">
                <a:tc>
                  <a:txBody>
                    <a:bodyPr/>
                    <a:lstStyle/>
                    <a:p>
                      <a:pPr algn="ctr" fontAlgn="b"/>
                      <a:r>
                        <a:rPr lang="en-US" sz="2000" b="0" i="0" u="none" strike="noStrike" dirty="0">
                          <a:solidFill>
                            <a:srgbClr val="000000"/>
                          </a:solidFill>
                          <a:effectLst/>
                          <a:latin typeface="Calibri" panose="020F0502020204030204" pitchFamily="34" charset="0"/>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dirty="0">
                          <a:solidFill>
                            <a:srgbClr val="000000"/>
                          </a:solidFill>
                          <a:effectLst/>
                          <a:latin typeface="Calibri" panose="020F0502020204030204" pitchFamily="34" charset="0"/>
                        </a:rPr>
                        <a:t>300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3518083368"/>
                  </a:ext>
                </a:extLst>
              </a:tr>
              <a:tr h="215789">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2013</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400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566963"/>
                  </a:ext>
                </a:extLst>
              </a:tr>
              <a:tr h="215789">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Q1</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marL="0" algn="ctr" defTabSz="914225"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500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953311953"/>
                  </a:ext>
                </a:extLst>
              </a:tr>
              <a:tr h="215789">
                <a:tc>
                  <a:txBody>
                    <a:bodyPr/>
                    <a:lstStyle/>
                    <a:p>
                      <a:pPr algn="ctr" fontAlgn="b"/>
                      <a:r>
                        <a:rPr lang="en-US" sz="2000" b="0" i="0" u="none" strike="noStrike">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Calibri" panose="020F0502020204030204" pitchFamily="34" charset="0"/>
                        </a:rPr>
                        <a:t>Q2</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Calibri" panose="020F0502020204030204" pitchFamily="34" charset="0"/>
                        </a:rPr>
                        <a:t>600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248360"/>
                  </a:ext>
                </a:extLst>
              </a:tr>
              <a:tr h="215789">
                <a:tc>
                  <a:txBody>
                    <a:bodyPr/>
                    <a:lstStyle/>
                    <a:p>
                      <a:pPr algn="ctr" fontAlgn="b"/>
                      <a:r>
                        <a:rPr lang="en-US" sz="2000" b="0" i="0" u="none" strike="noStrike">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Q3</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tc>
                  <a:txBody>
                    <a:bodyPr/>
                    <a:lstStyle/>
                    <a:p>
                      <a:pPr algn="ctr" fontAlgn="b"/>
                      <a:r>
                        <a:rPr lang="en-US" sz="2000" b="0" i="0" u="none" strike="noStrike">
                          <a:solidFill>
                            <a:srgbClr val="000000"/>
                          </a:solidFill>
                          <a:effectLst/>
                          <a:latin typeface="Calibri" panose="020F0502020204030204" pitchFamily="34" charset="0"/>
                        </a:rPr>
                        <a:t>700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DEBF7"/>
                    </a:solidFill>
                  </a:tcPr>
                </a:tc>
                <a:extLst>
                  <a:ext uri="{0D108BD9-81ED-4DB2-BD59-A6C34878D82A}">
                    <a16:rowId xmlns:a16="http://schemas.microsoft.com/office/drawing/2014/main" val="1653831774"/>
                  </a:ext>
                </a:extLst>
              </a:tr>
              <a:tr h="215789">
                <a:tc>
                  <a:txBody>
                    <a:bodyPr/>
                    <a:lstStyle/>
                    <a:p>
                      <a:pPr algn="ctr" fontAlgn="b"/>
                      <a:r>
                        <a:rPr lang="en-US" sz="2000" b="0" i="0" u="none" strike="noStrike" dirty="0">
                          <a:solidFill>
                            <a:srgbClr val="000000"/>
                          </a:solidFill>
                          <a:effectLst/>
                          <a:latin typeface="Calibri" panose="020F0502020204030204" pitchFamily="34" charset="0"/>
                        </a:rPr>
                        <a:t>2014</a:t>
                      </a:r>
                    </a:p>
                  </a:txBody>
                  <a:tcPr marL="9525" marR="9525" marT="9525" marB="0" anchor="b">
                    <a:lnL w="635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Q4</a:t>
                      </a:r>
                    </a:p>
                  </a:txBody>
                  <a:tcPr marL="9525" marR="9525" marT="9525"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Calibri" panose="020F0502020204030204" pitchFamily="34" charset="0"/>
                        </a:rPr>
                        <a:t>800</a:t>
                      </a:r>
                    </a:p>
                  </a:txBody>
                  <a:tcPr marL="9525" marR="9525" marT="9525" marB="0" anchor="b">
                    <a:lnL w="381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2893532"/>
                  </a:ext>
                </a:extLst>
              </a:tr>
            </a:tbl>
          </a:graphicData>
        </a:graphic>
      </p:graphicFrame>
      <p:sp>
        <p:nvSpPr>
          <p:cNvPr id="8" name="TextBox 7"/>
          <p:cNvSpPr txBox="1"/>
          <p:nvPr/>
        </p:nvSpPr>
        <p:spPr>
          <a:xfrm>
            <a:off x="609600" y="2941442"/>
            <a:ext cx="5133474" cy="1754326"/>
          </a:xfrm>
          <a:prstGeom prst="rect">
            <a:avLst/>
          </a:prstGeom>
          <a:noFill/>
        </p:spPr>
        <p:txBody>
          <a:bodyPr wrap="square" rtlCol="0">
            <a:spAutoFit/>
          </a:bodyPr>
          <a:lstStyle/>
          <a:p>
            <a:pPr marL="571478" indent="-457200">
              <a:buFont typeface="+mj-lt"/>
              <a:buAutoNum type="arabicPeriod"/>
            </a:pPr>
            <a:r>
              <a:rPr lang="en-US" dirty="0"/>
              <a:t>If </a:t>
            </a:r>
            <a:r>
              <a:rPr lang="en-US" dirty="0" err="1"/>
              <a:t>Sales_Year</a:t>
            </a:r>
            <a:r>
              <a:rPr lang="en-US" dirty="0"/>
              <a:t> is  Current Year then show the total sales of previous quarter (current quarter minus 1) </a:t>
            </a:r>
          </a:p>
          <a:p>
            <a:pPr marL="571478" indent="-457200">
              <a:buFont typeface="+mj-lt"/>
              <a:buAutoNum type="arabicPeriod"/>
            </a:pPr>
            <a:r>
              <a:rPr lang="en-US" dirty="0"/>
              <a:t>If </a:t>
            </a:r>
            <a:r>
              <a:rPr lang="en-US" dirty="0" err="1"/>
              <a:t>Sales_Year</a:t>
            </a:r>
            <a:r>
              <a:rPr lang="en-US" dirty="0"/>
              <a:t> is previous year(s) then show the total sales of Q4 for that year.</a:t>
            </a:r>
          </a:p>
          <a:p>
            <a:endParaRPr lang="en-US" dirty="0"/>
          </a:p>
        </p:txBody>
      </p:sp>
    </p:spTree>
    <p:extLst>
      <p:ext uri="{BB962C8B-B14F-4D97-AF65-F5344CB8AC3E}">
        <p14:creationId xmlns:p14="http://schemas.microsoft.com/office/powerpoint/2010/main" val="39970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ower BIUG">
      <a:dk1>
        <a:srgbClr val="000000"/>
      </a:dk1>
      <a:lt1>
        <a:sysClr val="window" lastClr="FFFFFF"/>
      </a:lt1>
      <a:dk2>
        <a:srgbClr val="000000"/>
      </a:dk2>
      <a:lt2>
        <a:srgbClr val="E7E6E6"/>
      </a:lt2>
      <a:accent1>
        <a:srgbClr val="F2C818"/>
      </a:accent1>
      <a:accent2>
        <a:srgbClr val="000000"/>
      </a:accent2>
      <a:accent3>
        <a:srgbClr val="D8D8D8"/>
      </a:accent3>
      <a:accent4>
        <a:srgbClr val="7F7F7F"/>
      </a:accent4>
      <a:accent5>
        <a:srgbClr val="262626"/>
      </a:accent5>
      <a:accent6>
        <a:srgbClr val="F2C818"/>
      </a:accent6>
      <a:hlink>
        <a:srgbClr val="F2C818"/>
      </a:hlink>
      <a:folHlink>
        <a:srgbClr val="7F7F7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13" ma:contentTypeDescription="Create a new document." ma:contentTypeScope="" ma:versionID="33089831409de2006d720ccaa4ba435b">
  <xsd:schema xmlns:xsd="http://www.w3.org/2001/XMLSchema" xmlns:xs="http://www.w3.org/2001/XMLSchema" xmlns:p="http://schemas.microsoft.com/office/2006/metadata/properties" xmlns:ns2="bb5988d6-8fef-43bf-8684-73b55c79ce34" xmlns:ns3="3dd97c74-5ef0-47a1-a0c0-112a138906c0" targetNamespace="http://schemas.microsoft.com/office/2006/metadata/properties" ma:root="true" ma:fieldsID="dd9e917392db8ddc1d122c39535b6523" ns2:_="" ns3:_="">
    <xsd:import namespace="bb5988d6-8fef-43bf-8684-73b55c79ce34"/>
    <xsd:import namespace="3dd97c74-5ef0-47a1-a0c0-112a138906c0"/>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dd97c74-5ef0-47a1-a0c0-112a138906c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descrip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D8D74A-93CE-4978-8C1D-A41EE94072BD}">
  <ds:schemaRefs>
    <ds:schemaRef ds:uri="http://schemas.microsoft.com/sharepoint/v3/contenttype/forms"/>
  </ds:schemaRefs>
</ds:datastoreItem>
</file>

<file path=customXml/itemProps2.xml><?xml version="1.0" encoding="utf-8"?>
<ds:datastoreItem xmlns:ds="http://schemas.openxmlformats.org/officeDocument/2006/customXml" ds:itemID="{FF130215-149B-4B56-AAE8-EF1980B20BB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3E73A37-B2C0-4D97-AC68-E62C4C5316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3dd97c74-5ef0-47a1-a0c0-112a138906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836</TotalTime>
  <Words>5686</Words>
  <Application>Microsoft Office PowerPoint</Application>
  <PresentationFormat>Widescreen</PresentationFormat>
  <Paragraphs>1635</Paragraphs>
  <Slides>54</Slides>
  <Notes>38</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 Theme</vt:lpstr>
      <vt:lpstr>PowerPoint Presentation</vt:lpstr>
      <vt:lpstr>Let’s talk about your model</vt:lpstr>
      <vt:lpstr>Let’s talk about me</vt:lpstr>
      <vt:lpstr>Alternate titles for this presentation</vt:lpstr>
      <vt:lpstr>Alternate titles for this presentation</vt:lpstr>
      <vt:lpstr>Some design thoughts</vt:lpstr>
      <vt:lpstr>What is a model?</vt:lpstr>
      <vt:lpstr>Let’s talk about examples</vt:lpstr>
      <vt:lpstr>Let’s talk about dates</vt:lpstr>
      <vt:lpstr>Problems</vt:lpstr>
      <vt:lpstr>Mo’ Problems</vt:lpstr>
      <vt:lpstr>Solution?</vt:lpstr>
      <vt:lpstr>Solution??</vt:lpstr>
      <vt:lpstr>All together</vt:lpstr>
      <vt:lpstr>Think of the children. Use a date table.</vt:lpstr>
      <vt:lpstr>Think of the children. Use a date table.</vt:lpstr>
      <vt:lpstr>Think of the children. Use a date table.</vt:lpstr>
      <vt:lpstr>Think of the children. Use a date table.</vt:lpstr>
      <vt:lpstr>Think of the children. Use a date table.</vt:lpstr>
      <vt:lpstr>Let’s talk about dates</vt:lpstr>
      <vt:lpstr>Think of the children. Use your date table.</vt:lpstr>
      <vt:lpstr>If you regularly make children cry (aka you need a date table)….</vt:lpstr>
      <vt:lpstr>Let’s talk about dates</vt:lpstr>
      <vt:lpstr>Solution?</vt:lpstr>
      <vt:lpstr>What do you do to your servers when you leave for the day?</vt:lpstr>
      <vt:lpstr>No. Destroy your servers every night</vt:lpstr>
      <vt:lpstr>No</vt:lpstr>
      <vt:lpstr>Make a better date (and store) table</vt:lpstr>
      <vt:lpstr>Let’s talk about “dynamic” reports</vt:lpstr>
      <vt:lpstr>Let’s talk about Slowly Changing Dimensions</vt:lpstr>
      <vt:lpstr>Wait a minute</vt:lpstr>
      <vt:lpstr>Let’s talk about Slowly Changing Dimensions</vt:lpstr>
      <vt:lpstr>Let’s talk about Slowly Changing Dimensions</vt:lpstr>
      <vt:lpstr>Let’s talk about Slowly Changing Dimensions</vt:lpstr>
      <vt:lpstr>Let’s talk about Slowly Changing Dimensions</vt:lpstr>
      <vt:lpstr>Let’s talk about Slowly Changing Dimensions</vt:lpstr>
      <vt:lpstr>Let’s talk about Slowly Changing Dimensions</vt:lpstr>
      <vt:lpstr>Let’s talk about Slowly Changing Dimensions</vt:lpstr>
      <vt:lpstr>Let’s talk about Slowly Changing Dimensions</vt:lpstr>
      <vt:lpstr>Let’s talk about Slowly Changing Dimensions</vt:lpstr>
      <vt:lpstr>Solution?</vt:lpstr>
      <vt:lpstr>Example scenario</vt:lpstr>
      <vt:lpstr>No. Children cry and servers don’t sleep</vt:lpstr>
      <vt:lpstr>No. Children cry and servers don’t sleep</vt:lpstr>
      <vt:lpstr>Let’s talk about sales distribution</vt:lpstr>
      <vt:lpstr>Why?</vt:lpstr>
      <vt:lpstr>Let’s talk about sales distribution</vt:lpstr>
      <vt:lpstr>Let’s talk about sales distribution</vt:lpstr>
      <vt:lpstr>Let’s talk about sales distribution</vt:lpstr>
      <vt:lpstr>Some design thoughts</vt:lpstr>
      <vt:lpstr>A parting word</vt:lpstr>
      <vt:lpstr>My confusing and unfortunate search history from putting this talk together</vt:lpstr>
      <vt:lpstr>PowerPoint Presentation</vt:lpstr>
      <vt:lpstr>Fin</vt:lpstr>
    </vt:vector>
  </TitlesOfParts>
  <Company>Baldini Un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talk about your model</dc:title>
  <dc:subject>Data modeling</dc:subject>
  <dc:creator>Greg Baldini</dc:creator>
  <dc:description>Copyright 2019  Baldini Un Limited
This work is licensed under a Creative Commons Attribution 4.0 International License. http://creativecommons.org/licenses/by/4.0/</dc:description>
  <cp:lastModifiedBy>Greg Baldini (AIM CONSULTING GROUP WASHINGTO)</cp:lastModifiedBy>
  <cp:revision>11</cp:revision>
  <dcterms:created xsi:type="dcterms:W3CDTF">2018-06-07T15:04:06Z</dcterms:created>
  <dcterms:modified xsi:type="dcterms:W3CDTF">2019-04-09T00:14:52Z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v-grba@microsoft.com</vt:lpwstr>
  </property>
  <property fmtid="{D5CDD505-2E9C-101B-9397-08002B2CF9AE}" pid="6" name="MSIP_Label_f42aa342-8706-4288-bd11-ebb85995028c_SetDate">
    <vt:lpwstr>2019-02-19T16:49:59.5445596Z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12b4e264-e4c7-4655-8957-4550a126b954</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